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12" r:id="rId1"/>
    <p:sldMasterId id="2147483747" r:id="rId2"/>
    <p:sldMasterId id="2147483797" r:id="rId3"/>
    <p:sldMasterId id="2147483814" r:id="rId4"/>
  </p:sldMasterIdLst>
  <p:notesMasterIdLst>
    <p:notesMasterId r:id="rId57"/>
  </p:notesMasterIdLst>
  <p:sldIdLst>
    <p:sldId id="256" r:id="rId5"/>
    <p:sldId id="261" r:id="rId6"/>
    <p:sldId id="288" r:id="rId7"/>
    <p:sldId id="299" r:id="rId8"/>
    <p:sldId id="2147380618" r:id="rId9"/>
    <p:sldId id="258" r:id="rId10"/>
    <p:sldId id="2147478277" r:id="rId11"/>
    <p:sldId id="2147380582" r:id="rId12"/>
    <p:sldId id="2147478315" r:id="rId13"/>
    <p:sldId id="2147478316" r:id="rId14"/>
    <p:sldId id="2147478317" r:id="rId15"/>
    <p:sldId id="2147478318" r:id="rId16"/>
    <p:sldId id="2147478319" r:id="rId17"/>
    <p:sldId id="2147478320" r:id="rId18"/>
    <p:sldId id="2147478322" r:id="rId19"/>
    <p:sldId id="2147478321" r:id="rId20"/>
    <p:sldId id="2147478374" r:id="rId21"/>
    <p:sldId id="2147478323" r:id="rId22"/>
    <p:sldId id="2147478324" r:id="rId23"/>
    <p:sldId id="2147478345" r:id="rId24"/>
    <p:sldId id="2147478350" r:id="rId25"/>
    <p:sldId id="2147478357" r:id="rId26"/>
    <p:sldId id="2147478387" r:id="rId27"/>
    <p:sldId id="2147478351" r:id="rId28"/>
    <p:sldId id="2147478346" r:id="rId29"/>
    <p:sldId id="2147478347" r:id="rId30"/>
    <p:sldId id="2147478375" r:id="rId31"/>
    <p:sldId id="2147478393" r:id="rId32"/>
    <p:sldId id="2147478356" r:id="rId33"/>
    <p:sldId id="2147478355" r:id="rId34"/>
    <p:sldId id="2147478376" r:id="rId35"/>
    <p:sldId id="2147478377" r:id="rId36"/>
    <p:sldId id="2147478343" r:id="rId37"/>
    <p:sldId id="2147478378" r:id="rId38"/>
    <p:sldId id="2147478379" r:id="rId39"/>
    <p:sldId id="2147478380" r:id="rId40"/>
    <p:sldId id="2147478381" r:id="rId41"/>
    <p:sldId id="2147478382" r:id="rId42"/>
    <p:sldId id="2147478386" r:id="rId43"/>
    <p:sldId id="2147478392" r:id="rId44"/>
    <p:sldId id="2147380698" r:id="rId45"/>
    <p:sldId id="2147478388" r:id="rId46"/>
    <p:sldId id="2147478389" r:id="rId47"/>
    <p:sldId id="2147478278" r:id="rId48"/>
    <p:sldId id="2147478390" r:id="rId49"/>
    <p:sldId id="2147478391" r:id="rId50"/>
    <p:sldId id="2147380709" r:id="rId51"/>
    <p:sldId id="2147380685" r:id="rId52"/>
    <p:sldId id="2147478217" r:id="rId53"/>
    <p:sldId id="2147380714" r:id="rId54"/>
    <p:sldId id="260" r:id="rId55"/>
    <p:sldId id="314" r:id="rId56"/>
  </p:sldIdLst>
  <p:sldSz cx="12192000" cy="6858000"/>
  <p:notesSz cx="6858000" cy="9144000"/>
  <p:embeddedFontLst>
    <p:embeddedFont>
      <p:font typeface="Play" panose="020B0604020202020204" pitchFamily="3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SB Sans Display" panose="020B0503040504020204" pitchFamily="34" charset="0"/>
      <p:regular r:id="rId66"/>
      <p:bold r:id="rId67"/>
      <p:italic r:id="rId68"/>
      <p:boldItalic r:id="rId69"/>
    </p:embeddedFont>
    <p:embeddedFont>
      <p:font typeface="SB Sans Display Medium" panose="020B0603040504020204" pitchFamily="34" charset="0"/>
      <p:regular r:id="rId70"/>
      <p:bold r:id="rId71"/>
    </p:embeddedFont>
    <p:embeddedFont>
      <p:font typeface="SB Sans Display Semibold" panose="020B0703040504020204" pitchFamily="34" charset="0"/>
      <p:regular r:id="rId72"/>
      <p:bold r:id="rId73"/>
      <p:italic r:id="rId74"/>
      <p:boldItalic r:id="rId75"/>
    </p:embeddedFont>
    <p:embeddedFont>
      <p:font typeface="SB Sans Text" panose="020B0603040504020204" pitchFamily="34" charset="0"/>
      <p:regular r:id="rId76"/>
      <p:bold r:id="rId77"/>
      <p:italic r:id="rId78"/>
      <p:boldItalic r:id="rId79"/>
    </p:embeddedFont>
    <p:embeddedFont>
      <p:font typeface="SB Sans Text (Основной текст)" panose="020F0502020204030204" pitchFamily="34" charset="0"/>
      <p:regular r:id="rId80"/>
      <p:bold r:id="rId81"/>
      <p:italic r:id="rId82"/>
      <p:boldItalic r:id="rId83"/>
    </p:embeddedFont>
    <p:embeddedFont>
      <p:font typeface="SBSansDisplay" panose="020B0503040504020204" pitchFamily="34" charset="0"/>
      <p:regular r:id="rId84"/>
      <p:bold r:id="rId85"/>
      <p:italic r:id="rId86"/>
      <p:boldItalic r:id="rId87"/>
    </p:embeddedFont>
    <p:embeddedFont>
      <p:font typeface="Trebuchet MS" panose="020B0703020202090204" pitchFamily="34" charset="0"/>
      <p:regular r:id="rId88"/>
      <p:bold r:id="rId89"/>
      <p:italic r:id="rId90"/>
      <p:boldItalic r:id="rId9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BER AI LAB" id="{20B86C21-67EF-F341-9CE0-E7A437D25E41}">
          <p14:sldIdLst>
            <p14:sldId id="256"/>
            <p14:sldId id="261"/>
            <p14:sldId id="288"/>
            <p14:sldId id="299"/>
            <p14:sldId id="2147380618"/>
            <p14:sldId id="258"/>
            <p14:sldId id="2147478277"/>
            <p14:sldId id="2147380582"/>
            <p14:sldId id="2147478315"/>
            <p14:sldId id="2147478316"/>
            <p14:sldId id="2147478317"/>
            <p14:sldId id="2147478318"/>
            <p14:sldId id="2147478319"/>
            <p14:sldId id="2147478320"/>
            <p14:sldId id="2147478322"/>
            <p14:sldId id="2147478321"/>
            <p14:sldId id="2147478374"/>
            <p14:sldId id="2147478323"/>
            <p14:sldId id="2147478324"/>
            <p14:sldId id="2147478345"/>
            <p14:sldId id="2147478350"/>
            <p14:sldId id="2147478357"/>
            <p14:sldId id="2147478387"/>
            <p14:sldId id="2147478351"/>
            <p14:sldId id="2147478346"/>
            <p14:sldId id="2147478347"/>
            <p14:sldId id="2147478375"/>
            <p14:sldId id="2147478393"/>
            <p14:sldId id="2147478356"/>
            <p14:sldId id="2147478355"/>
            <p14:sldId id="2147478376"/>
            <p14:sldId id="2147478377"/>
            <p14:sldId id="2147478343"/>
            <p14:sldId id="2147478378"/>
            <p14:sldId id="2147478379"/>
            <p14:sldId id="2147478380"/>
            <p14:sldId id="2147478381"/>
            <p14:sldId id="2147478382"/>
            <p14:sldId id="2147478386"/>
            <p14:sldId id="2147478392"/>
            <p14:sldId id="2147380698"/>
            <p14:sldId id="2147478388"/>
            <p14:sldId id="2147478389"/>
            <p14:sldId id="2147478278"/>
            <p14:sldId id="2147478390"/>
            <p14:sldId id="2147478391"/>
            <p14:sldId id="2147380709"/>
            <p14:sldId id="2147380685"/>
            <p14:sldId id="2147478217"/>
            <p14:sldId id="2147380714"/>
            <p14:sldId id="260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pos="438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C163"/>
    <a:srgbClr val="3DD9AB"/>
    <a:srgbClr val="141A18"/>
    <a:srgbClr val="17AABC"/>
    <a:srgbClr val="174CB0"/>
    <a:srgbClr val="2B303D"/>
    <a:srgbClr val="3AC48E"/>
    <a:srgbClr val="435751"/>
    <a:srgbClr val="51FF00"/>
    <a:srgbClr val="49ED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5245"/>
  </p:normalViewPr>
  <p:slideViewPr>
    <p:cSldViewPr snapToGrid="0">
      <p:cViewPr varScale="1">
        <p:scale>
          <a:sx n="100" d="100"/>
          <a:sy n="100" d="100"/>
        </p:scale>
        <p:origin x="184" y="480"/>
      </p:cViewPr>
      <p:guideLst>
        <p:guide pos="438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font" Target="fonts/font27.fntdata"/><Relationship Id="rId89" Type="http://schemas.openxmlformats.org/officeDocument/2006/relationships/font" Target="fonts/font3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1.xml"/><Relationship Id="rId90" Type="http://schemas.openxmlformats.org/officeDocument/2006/relationships/font" Target="fonts/font33.fntdata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85" Type="http://schemas.openxmlformats.org/officeDocument/2006/relationships/font" Target="fonts/font28.fntdata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font" Target="fonts/font26.fntdata"/><Relationship Id="rId88" Type="http://schemas.openxmlformats.org/officeDocument/2006/relationships/font" Target="fonts/font31.fntdata"/><Relationship Id="rId91" Type="http://schemas.openxmlformats.org/officeDocument/2006/relationships/font" Target="fonts/font3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font" Target="fonts/font24.fntdata"/><Relationship Id="rId86" Type="http://schemas.openxmlformats.org/officeDocument/2006/relationships/font" Target="fonts/font29.fntdata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9.fntdata"/><Relationship Id="rId7" Type="http://schemas.openxmlformats.org/officeDocument/2006/relationships/slide" Target="slides/slide3.xml"/><Relationship Id="rId71" Type="http://schemas.openxmlformats.org/officeDocument/2006/relationships/font" Target="fonts/font14.fntdata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9.fntdata"/><Relationship Id="rId87" Type="http://schemas.openxmlformats.org/officeDocument/2006/relationships/font" Target="fonts/font30.fntdata"/><Relationship Id="rId61" Type="http://schemas.openxmlformats.org/officeDocument/2006/relationships/font" Target="fonts/font4.fntdata"/><Relationship Id="rId82" Type="http://schemas.openxmlformats.org/officeDocument/2006/relationships/font" Target="fonts/font2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B Sans Text" panose="020B0503040504020204" pitchFamily="34" charset="0"/>
              </a:defRPr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B Sans Text" panose="020B0503040504020204" pitchFamily="34" charset="0"/>
              </a:defRPr>
            </a:lvl1pPr>
          </a:lstStyle>
          <a:p>
            <a:fld id="{FBAEAA82-1EAC-1741-8056-4ABA9ED515A4}" type="datetimeFigureOut">
              <a:rPr lang="ru-RU" smtClean="0"/>
              <a:pPr/>
              <a:t>06.10.2025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B Sans Text" panose="020B0503040504020204" pitchFamily="34" charset="0"/>
              </a:defRPr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B Sans Text" panose="020B0503040504020204" pitchFamily="34" charset="0"/>
              </a:defRPr>
            </a:lvl1pPr>
          </a:lstStyle>
          <a:p>
            <a:fld id="{618E6479-03FA-5348-A7AE-2CD55C60493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19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B Sans Text" panose="020B050304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B Sans Text" panose="020B050304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B Sans Text" panose="020B050304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B Sans Text" panose="020B050304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B Sans Text" panose="020B050304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1bb10b28c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1bb10b28ca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g31bb10b28ca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1bb10b28ca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4" name="Google Shape;784;g31bb10b28c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1bb10b28c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31bb10b28ca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g31bb10b28ca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bb10b28c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bb10b28ca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31bb10b28ca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1bb10b28c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1bb10b28ca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g31bb10b28ca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1bb10b28c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1bb10b28ca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31bb10b28ca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1bb10b28ca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1bb10b28ca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g31bb10b28ca_0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1bb10b28ca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1bb10b28ca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g31bb10b28ca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83" name="Google Shape;28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0625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07" name="Google Shape;30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946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07" name="Google Shape;30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1946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c5189c775_2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04" name="Google Shape;304;g36c5189c775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6" name="Google Shape;1206;p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943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6" name="Google Shape;1206;p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943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8" name="Google Shape;6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3263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1" name="Google Shape;10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1bb10b28c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1bb10b28ca_0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31bb10b28ca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566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>
          <a:extLst>
            <a:ext uri="{FF2B5EF4-FFF2-40B4-BE49-F238E27FC236}">
              <a16:creationId xmlns:a16="http://schemas.microsoft.com/office/drawing/2014/main" id="{41BD984D-2741-3ECE-227A-BBBB0878A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:notes">
            <a:extLst>
              <a:ext uri="{FF2B5EF4-FFF2-40B4-BE49-F238E27FC236}">
                <a16:creationId xmlns:a16="http://schemas.microsoft.com/office/drawing/2014/main" id="{E585BAA3-35C0-5C0E-C612-61499BDE9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p6:notes">
            <a:extLst>
              <a:ext uri="{FF2B5EF4-FFF2-40B4-BE49-F238E27FC236}">
                <a16:creationId xmlns:a16="http://schemas.microsoft.com/office/drawing/2014/main" id="{7D65EF2A-BD57-61BF-0D22-7A7A42107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:notes">
            <a:extLst>
              <a:ext uri="{FF2B5EF4-FFF2-40B4-BE49-F238E27FC236}">
                <a16:creationId xmlns:a16="http://schemas.microsoft.com/office/drawing/2014/main" id="{F40CEE70-36B1-9E0C-4903-B5950592071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6894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0" name="Google Shape;1280;p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4422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8" name="Google Shape;518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7708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91505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9FFD9-8B7D-E34B-90FB-7DE07AB75722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297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ru-RU" sz="2000" b="0" strike="noStrike" spc="-1" dirty="0">
                <a:latin typeface="Arial"/>
              </a:rPr>
              <a:t>Отметить заинтересованность технологии в бизнес-подразделениях сети продаж и </a:t>
            </a:r>
            <a:r>
              <a:rPr lang="ru-RU" sz="2000" b="0" strike="noStrike" spc="-1" dirty="0" err="1">
                <a:latin typeface="Arial"/>
              </a:rPr>
              <a:t>ЦИЗа</a:t>
            </a:r>
            <a:r>
              <a:rPr lang="ru-RU" sz="2000" b="0" strike="noStrike" spc="-1" dirty="0">
                <a:latin typeface="Arial"/>
              </a:rPr>
              <a:t> (проект Банкоматы)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3FCA4D-A4B9-4FB7-800D-DD78C78692C1}" type="slidenum">
              <a:rPr kumimoji="0" lang="ru-RU" sz="12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9064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0B8E5-E4EF-9545-A72D-AAE79AA88992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3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E6479-03FA-5348-A7AE-2CD55C60493A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291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D140-F111-CB4D-936B-1AAF64B17DF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819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1bb10b28c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1bb10b28ca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31bb10b28ca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084a2ee56d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1" name="Google Shape;731;g3084a2ee56d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1bb10b28c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1bb10b28ca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31bb10b28ca_0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93A579A-100C-5883-78C6-064A32BD5A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F558E-D777-6F9E-9BE2-B02998848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708920"/>
            <a:ext cx="6408737" cy="2592238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1504A4BB-43B0-5631-254D-62A65B2B0DB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67572" y="549275"/>
            <a:ext cx="1623931" cy="443198"/>
            <a:chOff x="2" y="1111"/>
            <a:chExt cx="7680" cy="2096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2441724E-E81B-52EB-8244-F4B197DA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5" y="1528"/>
              <a:ext cx="951" cy="1263"/>
            </a:xfrm>
            <a:custGeom>
              <a:avLst/>
              <a:gdLst>
                <a:gd name="T0" fmla="*/ 667 w 951"/>
                <a:gd name="T1" fmla="*/ 210 h 1263"/>
                <a:gd name="T2" fmla="*/ 951 w 951"/>
                <a:gd name="T3" fmla="*/ 0 h 1263"/>
                <a:gd name="T4" fmla="*/ 0 w 951"/>
                <a:gd name="T5" fmla="*/ 0 h 1263"/>
                <a:gd name="T6" fmla="*/ 0 w 951"/>
                <a:gd name="T7" fmla="*/ 1263 h 1263"/>
                <a:gd name="T8" fmla="*/ 951 w 951"/>
                <a:gd name="T9" fmla="*/ 1263 h 1263"/>
                <a:gd name="T10" fmla="*/ 951 w 951"/>
                <a:gd name="T11" fmla="*/ 1053 h 1263"/>
                <a:gd name="T12" fmla="*/ 271 w 951"/>
                <a:gd name="T13" fmla="*/ 1053 h 1263"/>
                <a:gd name="T14" fmla="*/ 271 w 951"/>
                <a:gd name="T15" fmla="*/ 728 h 1263"/>
                <a:gd name="T16" fmla="*/ 851 w 951"/>
                <a:gd name="T17" fmla="*/ 728 h 1263"/>
                <a:gd name="T18" fmla="*/ 851 w 951"/>
                <a:gd name="T19" fmla="*/ 518 h 1263"/>
                <a:gd name="T20" fmla="*/ 271 w 951"/>
                <a:gd name="T21" fmla="*/ 518 h 1263"/>
                <a:gd name="T22" fmla="*/ 271 w 951"/>
                <a:gd name="T23" fmla="*/ 210 h 1263"/>
                <a:gd name="T24" fmla="*/ 667 w 951"/>
                <a:gd name="T25" fmla="*/ 21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1" h="1263">
                  <a:moveTo>
                    <a:pt x="667" y="210"/>
                  </a:moveTo>
                  <a:lnTo>
                    <a:pt x="951" y="0"/>
                  </a:lnTo>
                  <a:lnTo>
                    <a:pt x="0" y="0"/>
                  </a:lnTo>
                  <a:lnTo>
                    <a:pt x="0" y="1263"/>
                  </a:lnTo>
                  <a:lnTo>
                    <a:pt x="951" y="1263"/>
                  </a:lnTo>
                  <a:lnTo>
                    <a:pt x="951" y="1053"/>
                  </a:lnTo>
                  <a:lnTo>
                    <a:pt x="271" y="1053"/>
                  </a:lnTo>
                  <a:lnTo>
                    <a:pt x="271" y="728"/>
                  </a:lnTo>
                  <a:lnTo>
                    <a:pt x="851" y="728"/>
                  </a:lnTo>
                  <a:lnTo>
                    <a:pt x="851" y="518"/>
                  </a:lnTo>
                  <a:lnTo>
                    <a:pt x="271" y="518"/>
                  </a:lnTo>
                  <a:lnTo>
                    <a:pt x="271" y="210"/>
                  </a:lnTo>
                  <a:lnTo>
                    <a:pt x="667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52A572C0-76CB-E3D5-C86D-54CAB798A2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05" y="1528"/>
              <a:ext cx="1083" cy="1263"/>
            </a:xfrm>
            <a:custGeom>
              <a:avLst/>
              <a:gdLst>
                <a:gd name="T0" fmla="*/ 348 w 626"/>
                <a:gd name="T1" fmla="*/ 284 h 728"/>
                <a:gd name="T2" fmla="*/ 157 w 626"/>
                <a:gd name="T3" fmla="*/ 284 h 728"/>
                <a:gd name="T4" fmla="*/ 157 w 626"/>
                <a:gd name="T5" fmla="*/ 121 h 728"/>
                <a:gd name="T6" fmla="*/ 462 w 626"/>
                <a:gd name="T7" fmla="*/ 121 h 728"/>
                <a:gd name="T8" fmla="*/ 626 w 626"/>
                <a:gd name="T9" fmla="*/ 0 h 728"/>
                <a:gd name="T10" fmla="*/ 0 w 626"/>
                <a:gd name="T11" fmla="*/ 0 h 728"/>
                <a:gd name="T12" fmla="*/ 0 w 626"/>
                <a:gd name="T13" fmla="*/ 728 h 728"/>
                <a:gd name="T14" fmla="*/ 328 w 626"/>
                <a:gd name="T15" fmla="*/ 728 h 728"/>
                <a:gd name="T16" fmla="*/ 617 w 626"/>
                <a:gd name="T17" fmla="*/ 499 h 728"/>
                <a:gd name="T18" fmla="*/ 348 w 626"/>
                <a:gd name="T19" fmla="*/ 284 h 728"/>
                <a:gd name="T20" fmla="*/ 320 w 626"/>
                <a:gd name="T21" fmla="*/ 607 h 728"/>
                <a:gd name="T22" fmla="*/ 157 w 626"/>
                <a:gd name="T23" fmla="*/ 607 h 728"/>
                <a:gd name="T24" fmla="*/ 157 w 626"/>
                <a:gd name="T25" fmla="*/ 405 h 728"/>
                <a:gd name="T26" fmla="*/ 320 w 626"/>
                <a:gd name="T27" fmla="*/ 405 h 728"/>
                <a:gd name="T28" fmla="*/ 466 w 626"/>
                <a:gd name="T29" fmla="*/ 506 h 728"/>
                <a:gd name="T30" fmla="*/ 320 w 626"/>
                <a:gd name="T31" fmla="*/ 60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6" h="728">
                  <a:moveTo>
                    <a:pt x="348" y="284"/>
                  </a:moveTo>
                  <a:cubicBezTo>
                    <a:pt x="157" y="284"/>
                    <a:pt x="157" y="284"/>
                    <a:pt x="157" y="284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462" y="121"/>
                    <a:pt x="462" y="121"/>
                    <a:pt x="462" y="121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328" y="728"/>
                    <a:pt x="328" y="728"/>
                    <a:pt x="328" y="728"/>
                  </a:cubicBezTo>
                  <a:cubicBezTo>
                    <a:pt x="511" y="728"/>
                    <a:pt x="617" y="644"/>
                    <a:pt x="617" y="499"/>
                  </a:cubicBezTo>
                  <a:cubicBezTo>
                    <a:pt x="617" y="360"/>
                    <a:pt x="521" y="284"/>
                    <a:pt x="348" y="284"/>
                  </a:cubicBezTo>
                  <a:close/>
                  <a:moveTo>
                    <a:pt x="320" y="607"/>
                  </a:moveTo>
                  <a:cubicBezTo>
                    <a:pt x="157" y="607"/>
                    <a:pt x="157" y="607"/>
                    <a:pt x="157" y="607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320" y="405"/>
                    <a:pt x="320" y="405"/>
                    <a:pt x="320" y="405"/>
                  </a:cubicBezTo>
                  <a:cubicBezTo>
                    <a:pt x="420" y="405"/>
                    <a:pt x="466" y="439"/>
                    <a:pt x="466" y="506"/>
                  </a:cubicBezTo>
                  <a:cubicBezTo>
                    <a:pt x="466" y="574"/>
                    <a:pt x="417" y="607"/>
                    <a:pt x="320" y="6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28654768-9E8B-4877-E998-659064D0DA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28" y="1528"/>
              <a:ext cx="1054" cy="1263"/>
            </a:xfrm>
            <a:custGeom>
              <a:avLst/>
              <a:gdLst>
                <a:gd name="T0" fmla="*/ 299 w 609"/>
                <a:gd name="T1" fmla="*/ 0 h 728"/>
                <a:gd name="T2" fmla="*/ 0 w 609"/>
                <a:gd name="T3" fmla="*/ 0 h 728"/>
                <a:gd name="T4" fmla="*/ 0 w 609"/>
                <a:gd name="T5" fmla="*/ 728 h 728"/>
                <a:gd name="T6" fmla="*/ 157 w 609"/>
                <a:gd name="T7" fmla="*/ 728 h 728"/>
                <a:gd name="T8" fmla="*/ 157 w 609"/>
                <a:gd name="T9" fmla="*/ 522 h 728"/>
                <a:gd name="T10" fmla="*/ 299 w 609"/>
                <a:gd name="T11" fmla="*/ 522 h 728"/>
                <a:gd name="T12" fmla="*/ 609 w 609"/>
                <a:gd name="T13" fmla="*/ 261 h 728"/>
                <a:gd name="T14" fmla="*/ 299 w 609"/>
                <a:gd name="T15" fmla="*/ 0 h 728"/>
                <a:gd name="T16" fmla="*/ 296 w 609"/>
                <a:gd name="T17" fmla="*/ 401 h 728"/>
                <a:gd name="T18" fmla="*/ 157 w 609"/>
                <a:gd name="T19" fmla="*/ 401 h 728"/>
                <a:gd name="T20" fmla="*/ 157 w 609"/>
                <a:gd name="T21" fmla="*/ 121 h 728"/>
                <a:gd name="T22" fmla="*/ 296 w 609"/>
                <a:gd name="T23" fmla="*/ 121 h 728"/>
                <a:gd name="T24" fmla="*/ 452 w 609"/>
                <a:gd name="T25" fmla="*/ 261 h 728"/>
                <a:gd name="T26" fmla="*/ 296 w 609"/>
                <a:gd name="T27" fmla="*/ 401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9" h="728">
                  <a:moveTo>
                    <a:pt x="2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57" y="728"/>
                    <a:pt x="157" y="728"/>
                    <a:pt x="157" y="728"/>
                  </a:cubicBezTo>
                  <a:cubicBezTo>
                    <a:pt x="157" y="522"/>
                    <a:pt x="157" y="522"/>
                    <a:pt x="157" y="522"/>
                  </a:cubicBezTo>
                  <a:cubicBezTo>
                    <a:pt x="299" y="522"/>
                    <a:pt x="299" y="522"/>
                    <a:pt x="299" y="522"/>
                  </a:cubicBezTo>
                  <a:cubicBezTo>
                    <a:pt x="491" y="522"/>
                    <a:pt x="609" y="421"/>
                    <a:pt x="609" y="261"/>
                  </a:cubicBezTo>
                  <a:cubicBezTo>
                    <a:pt x="609" y="100"/>
                    <a:pt x="491" y="0"/>
                    <a:pt x="299" y="0"/>
                  </a:cubicBezTo>
                  <a:close/>
                  <a:moveTo>
                    <a:pt x="296" y="401"/>
                  </a:moveTo>
                  <a:cubicBezTo>
                    <a:pt x="157" y="401"/>
                    <a:pt x="157" y="401"/>
                    <a:pt x="157" y="40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397" y="121"/>
                    <a:pt x="452" y="171"/>
                    <a:pt x="452" y="261"/>
                  </a:cubicBezTo>
                  <a:cubicBezTo>
                    <a:pt x="452" y="351"/>
                    <a:pt x="397" y="401"/>
                    <a:pt x="296" y="4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F111ABA1-7678-6D51-F6A9-9655AB57E1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1" y="1512"/>
              <a:ext cx="1154" cy="1295"/>
            </a:xfrm>
            <a:custGeom>
              <a:avLst/>
              <a:gdLst>
                <a:gd name="T0" fmla="*/ 530 w 667"/>
                <a:gd name="T1" fmla="*/ 579 h 746"/>
                <a:gd name="T2" fmla="*/ 395 w 667"/>
                <a:gd name="T3" fmla="*/ 613 h 746"/>
                <a:gd name="T4" fmla="*/ 151 w 667"/>
                <a:gd name="T5" fmla="*/ 373 h 746"/>
                <a:gd name="T6" fmla="*/ 395 w 667"/>
                <a:gd name="T7" fmla="*/ 133 h 746"/>
                <a:gd name="T8" fmla="*/ 538 w 667"/>
                <a:gd name="T9" fmla="*/ 177 h 746"/>
                <a:gd name="T10" fmla="*/ 650 w 667"/>
                <a:gd name="T11" fmla="*/ 95 h 746"/>
                <a:gd name="T12" fmla="*/ 650 w 667"/>
                <a:gd name="T13" fmla="*/ 95 h 746"/>
                <a:gd name="T14" fmla="*/ 643 w 667"/>
                <a:gd name="T15" fmla="*/ 88 h 746"/>
                <a:gd name="T16" fmla="*/ 389 w 667"/>
                <a:gd name="T17" fmla="*/ 0 h 746"/>
                <a:gd name="T18" fmla="*/ 110 w 667"/>
                <a:gd name="T19" fmla="*/ 103 h 746"/>
                <a:gd name="T20" fmla="*/ 0 w 667"/>
                <a:gd name="T21" fmla="*/ 369 h 746"/>
                <a:gd name="T22" fmla="*/ 110 w 667"/>
                <a:gd name="T23" fmla="*/ 639 h 746"/>
                <a:gd name="T24" fmla="*/ 388 w 667"/>
                <a:gd name="T25" fmla="*/ 746 h 746"/>
                <a:gd name="T26" fmla="*/ 667 w 667"/>
                <a:gd name="T27" fmla="*/ 635 h 746"/>
                <a:gd name="T28" fmla="*/ 565 w 667"/>
                <a:gd name="T29" fmla="*/ 560 h 746"/>
                <a:gd name="T30" fmla="*/ 530 w 667"/>
                <a:gd name="T31" fmla="*/ 57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7" h="746">
                  <a:moveTo>
                    <a:pt x="530" y="579"/>
                  </a:moveTo>
                  <a:cubicBezTo>
                    <a:pt x="490" y="601"/>
                    <a:pt x="443" y="613"/>
                    <a:pt x="395" y="613"/>
                  </a:cubicBezTo>
                  <a:cubicBezTo>
                    <a:pt x="253" y="613"/>
                    <a:pt x="151" y="512"/>
                    <a:pt x="151" y="373"/>
                  </a:cubicBezTo>
                  <a:cubicBezTo>
                    <a:pt x="151" y="234"/>
                    <a:pt x="253" y="133"/>
                    <a:pt x="395" y="133"/>
                  </a:cubicBezTo>
                  <a:cubicBezTo>
                    <a:pt x="448" y="133"/>
                    <a:pt x="496" y="148"/>
                    <a:pt x="538" y="177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43" y="88"/>
                    <a:pt x="643" y="88"/>
                    <a:pt x="643" y="88"/>
                  </a:cubicBezTo>
                  <a:cubicBezTo>
                    <a:pt x="577" y="30"/>
                    <a:pt x="489" y="0"/>
                    <a:pt x="389" y="0"/>
                  </a:cubicBezTo>
                  <a:cubicBezTo>
                    <a:pt x="280" y="0"/>
                    <a:pt x="181" y="36"/>
                    <a:pt x="110" y="103"/>
                  </a:cubicBezTo>
                  <a:cubicBezTo>
                    <a:pt x="39" y="170"/>
                    <a:pt x="0" y="265"/>
                    <a:pt x="0" y="369"/>
                  </a:cubicBezTo>
                  <a:cubicBezTo>
                    <a:pt x="0" y="474"/>
                    <a:pt x="39" y="570"/>
                    <a:pt x="110" y="639"/>
                  </a:cubicBezTo>
                  <a:cubicBezTo>
                    <a:pt x="181" y="708"/>
                    <a:pt x="280" y="746"/>
                    <a:pt x="388" y="746"/>
                  </a:cubicBezTo>
                  <a:cubicBezTo>
                    <a:pt x="501" y="746"/>
                    <a:pt x="600" y="707"/>
                    <a:pt x="667" y="635"/>
                  </a:cubicBezTo>
                  <a:cubicBezTo>
                    <a:pt x="615" y="597"/>
                    <a:pt x="565" y="560"/>
                    <a:pt x="565" y="560"/>
                  </a:cubicBezTo>
                  <a:lnTo>
                    <a:pt x="530" y="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967DE2D-4061-E6BD-3F87-EA02798F3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" y="1111"/>
              <a:ext cx="2091" cy="2096"/>
            </a:xfrm>
            <a:custGeom>
              <a:avLst/>
              <a:gdLst>
                <a:gd name="T0" fmla="*/ 1209 w 1209"/>
                <a:gd name="T1" fmla="*/ 604 h 1208"/>
                <a:gd name="T2" fmla="*/ 1199 w 1209"/>
                <a:gd name="T3" fmla="*/ 496 h 1208"/>
                <a:gd name="T4" fmla="*/ 1069 w 1209"/>
                <a:gd name="T5" fmla="*/ 592 h 1208"/>
                <a:gd name="T6" fmla="*/ 1069 w 1209"/>
                <a:gd name="T7" fmla="*/ 604 h 1208"/>
                <a:gd name="T8" fmla="*/ 604 w 1209"/>
                <a:gd name="T9" fmla="*/ 1069 h 1208"/>
                <a:gd name="T10" fmla="*/ 139 w 1209"/>
                <a:gd name="T11" fmla="*/ 604 h 1208"/>
                <a:gd name="T12" fmla="*/ 604 w 1209"/>
                <a:gd name="T13" fmla="*/ 139 h 1208"/>
                <a:gd name="T14" fmla="*/ 866 w 1209"/>
                <a:gd name="T15" fmla="*/ 220 h 1208"/>
                <a:gd name="T16" fmla="*/ 984 w 1209"/>
                <a:gd name="T17" fmla="*/ 134 h 1208"/>
                <a:gd name="T18" fmla="*/ 604 w 1209"/>
                <a:gd name="T19" fmla="*/ 0 h 1208"/>
                <a:gd name="T20" fmla="*/ 0 w 1209"/>
                <a:gd name="T21" fmla="*/ 604 h 1208"/>
                <a:gd name="T22" fmla="*/ 604 w 1209"/>
                <a:gd name="T23" fmla="*/ 1208 h 1208"/>
                <a:gd name="T24" fmla="*/ 1209 w 1209"/>
                <a:gd name="T25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9" h="1208">
                  <a:moveTo>
                    <a:pt x="1209" y="604"/>
                  </a:moveTo>
                  <a:cubicBezTo>
                    <a:pt x="1209" y="567"/>
                    <a:pt x="1205" y="531"/>
                    <a:pt x="1199" y="496"/>
                  </a:cubicBezTo>
                  <a:cubicBezTo>
                    <a:pt x="1069" y="592"/>
                    <a:pt x="1069" y="592"/>
                    <a:pt x="1069" y="592"/>
                  </a:cubicBezTo>
                  <a:cubicBezTo>
                    <a:pt x="1069" y="596"/>
                    <a:pt x="1069" y="600"/>
                    <a:pt x="1069" y="604"/>
                  </a:cubicBezTo>
                  <a:cubicBezTo>
                    <a:pt x="1069" y="860"/>
                    <a:pt x="861" y="1069"/>
                    <a:pt x="604" y="1069"/>
                  </a:cubicBezTo>
                  <a:cubicBezTo>
                    <a:pt x="348" y="1069"/>
                    <a:pt x="139" y="860"/>
                    <a:pt x="139" y="604"/>
                  </a:cubicBezTo>
                  <a:cubicBezTo>
                    <a:pt x="139" y="348"/>
                    <a:pt x="348" y="139"/>
                    <a:pt x="604" y="139"/>
                  </a:cubicBezTo>
                  <a:cubicBezTo>
                    <a:pt x="701" y="139"/>
                    <a:pt x="792" y="169"/>
                    <a:pt x="866" y="220"/>
                  </a:cubicBezTo>
                  <a:cubicBezTo>
                    <a:pt x="984" y="134"/>
                    <a:pt x="984" y="134"/>
                    <a:pt x="984" y="134"/>
                  </a:cubicBezTo>
                  <a:cubicBezTo>
                    <a:pt x="880" y="50"/>
                    <a:pt x="748" y="0"/>
                    <a:pt x="604" y="0"/>
                  </a:cubicBezTo>
                  <a:cubicBezTo>
                    <a:pt x="270" y="0"/>
                    <a:pt x="0" y="270"/>
                    <a:pt x="0" y="604"/>
                  </a:cubicBezTo>
                  <a:cubicBezTo>
                    <a:pt x="0" y="938"/>
                    <a:pt x="270" y="1208"/>
                    <a:pt x="604" y="1208"/>
                  </a:cubicBezTo>
                  <a:cubicBezTo>
                    <a:pt x="938" y="1208"/>
                    <a:pt x="1209" y="938"/>
                    <a:pt x="1209" y="6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365A8DC8-B55B-1A45-1F07-3A7FE197D4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" y="1517"/>
              <a:ext cx="1351" cy="913"/>
            </a:xfrm>
            <a:custGeom>
              <a:avLst/>
              <a:gdLst>
                <a:gd name="T0" fmla="*/ 709 w 781"/>
                <a:gd name="T1" fmla="*/ 0 h 526"/>
                <a:gd name="T2" fmla="*/ 781 w 781"/>
                <a:gd name="T3" fmla="*/ 121 h 526"/>
                <a:gd name="T4" fmla="*/ 230 w 781"/>
                <a:gd name="T5" fmla="*/ 526 h 526"/>
                <a:gd name="T6" fmla="*/ 0 w 781"/>
                <a:gd name="T7" fmla="*/ 382 h 526"/>
                <a:gd name="T8" fmla="*/ 0 w 781"/>
                <a:gd name="T9" fmla="*/ 209 h 526"/>
                <a:gd name="T10" fmla="*/ 230 w 781"/>
                <a:gd name="T11" fmla="*/ 353 h 526"/>
                <a:gd name="T12" fmla="*/ 709 w 781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526">
                  <a:moveTo>
                    <a:pt x="709" y="0"/>
                  </a:moveTo>
                  <a:cubicBezTo>
                    <a:pt x="737" y="37"/>
                    <a:pt x="761" y="78"/>
                    <a:pt x="781" y="121"/>
                  </a:cubicBezTo>
                  <a:cubicBezTo>
                    <a:pt x="230" y="526"/>
                    <a:pt x="230" y="526"/>
                    <a:pt x="230" y="526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30" y="353"/>
                    <a:pt x="230" y="353"/>
                    <a:pt x="230" y="353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Текст 14">
            <a:extLst>
              <a:ext uri="{FF2B5EF4-FFF2-40B4-BE49-F238E27FC236}">
                <a16:creationId xmlns:a16="http://schemas.microsoft.com/office/drawing/2014/main" id="{397F94FD-1DD7-DA23-7956-0E008773BC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325" y="5502059"/>
            <a:ext cx="6391275" cy="646973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FFFFFF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991889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2BDC2BD-C45D-C21B-6948-8B67B9790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55751" b="15642"/>
          <a:stretch/>
        </p:blipFill>
        <p:spPr>
          <a:xfrm>
            <a:off x="0" y="154056"/>
            <a:ext cx="3105792" cy="669642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169196E-AC0B-6602-2E8F-07461BABA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98C8337-7876-D44A-7AD5-E11F940BE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26">
            <a:extLst>
              <a:ext uri="{FF2B5EF4-FFF2-40B4-BE49-F238E27FC236}">
                <a16:creationId xmlns:a16="http://schemas.microsoft.com/office/drawing/2014/main" id="{8C21401A-DDB0-7D67-8F18-FE2D017C7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E7D5E280-B39D-526A-8CA2-4D256EF59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3D91A93E-3C60-5817-6E55-9EA42EDD4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33D48EA-2CB0-CCFB-4335-F33284E073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18FAF859-F294-67ED-732E-52BA26B37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Рисунок 18">
            <a:extLst>
              <a:ext uri="{FF2B5EF4-FFF2-40B4-BE49-F238E27FC236}">
                <a16:creationId xmlns:a16="http://schemas.microsoft.com/office/drawing/2014/main" id="{9D64B682-BF90-A864-79EC-545ECE3B747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863" y="1952191"/>
            <a:ext cx="1969575" cy="1943968"/>
          </a:xfrm>
          <a:prstGeom prst="roundRect">
            <a:avLst>
              <a:gd name="adj" fmla="val 1057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1F78D738-FF53-7E7F-8DA9-2C45AE3E0C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80946" y="1952191"/>
            <a:ext cx="1969575" cy="1943968"/>
          </a:xfrm>
          <a:prstGeom prst="roundRect">
            <a:avLst>
              <a:gd name="adj" fmla="val 1264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2E05F162-2201-E0C8-3C1C-49B5FE414C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11029" y="1952191"/>
            <a:ext cx="1969575" cy="1943968"/>
          </a:xfrm>
          <a:prstGeom prst="roundRect">
            <a:avLst>
              <a:gd name="adj" fmla="val 11955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8766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9D7036-ECCD-C517-F75B-CBF4A4B097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98C8337-7876-D44A-7AD5-E11F940BE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E7D5E280-B39D-526A-8CA2-4D256EF59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3D91A93E-3C60-5817-6E55-9EA42EDD4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3357563"/>
            <a:ext cx="3636962" cy="2951162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33D48EA-2CB0-CCFB-4335-F33284E073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18FAF859-F294-67ED-732E-52BA26B37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3357563"/>
            <a:ext cx="3636962" cy="2951162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14697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6D2B73-2B09-A197-59AF-6861664213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55751" b="15642"/>
          <a:stretch/>
        </p:blipFill>
        <p:spPr>
          <a:xfrm>
            <a:off x="0" y="154056"/>
            <a:ext cx="3105792" cy="66964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9A86C4-C4C9-653F-7C02-7071E4263B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CB23B73-8721-9A43-8E1A-AD289DD6D1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6A039111-D43A-9900-82EB-AA19E564C9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423389FB-EB3F-14C0-D1D3-61ECB3CAC5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819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Текст 26">
            <a:extLst>
              <a:ext uri="{FF2B5EF4-FFF2-40B4-BE49-F238E27FC236}">
                <a16:creationId xmlns:a16="http://schemas.microsoft.com/office/drawing/2014/main" id="{5FEFE520-8CFB-0479-2D83-ECAA7B92B0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819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820E3D36-E265-408E-8C3F-436B1C4C8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7732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9A2472C1-39A6-55D8-4030-33C4BF3241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47732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321FF41F-0CCB-D23B-16E2-230474C6F8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8775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Текст 26">
            <a:extLst>
              <a:ext uri="{FF2B5EF4-FFF2-40B4-BE49-F238E27FC236}">
                <a16:creationId xmlns:a16="http://schemas.microsoft.com/office/drawing/2014/main" id="{ECBFC981-FDC6-1DCB-E9A7-CCBF8E496A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8775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71899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775D02-51A7-1684-FB09-1A986D13B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8A4042-BE82-DC60-2D02-516DA6D397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5000"/>
          </a:blip>
          <a:srcRect l="55751" b="15642"/>
          <a:stretch/>
        </p:blipFill>
        <p:spPr>
          <a:xfrm>
            <a:off x="0" y="154056"/>
            <a:ext cx="3105792" cy="6696428"/>
          </a:xfrm>
          <a:prstGeom prst="rect">
            <a:avLst/>
          </a:prstGeom>
        </p:spPr>
      </p:pic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5615208-1C0B-4704-906E-4FFA6150EF5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ru-RU" sz="3200" b="1" i="0" baseline="0" dirty="0">
              <a:latin typeface="SB Sans Display" panose="020B0503040504020204" pitchFamily="34" charset="0"/>
              <a:ea typeface="+mj-ea"/>
              <a:cs typeface="+mj-cs"/>
              <a:sym typeface="SB Sans Display" panose="020B050304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8AA-1650-4B2B-A25C-90CE8FC9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F96AD-3371-46CD-95D9-B62AA7B2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F12D9-FEC3-4EA4-A6E9-E19D26A7E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35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08D445-3902-3E49-1CD0-2A518C724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5615208-1C0B-4704-906E-4FFA6150EF5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ru-RU" sz="3200" b="1" i="0" baseline="0" dirty="0">
              <a:latin typeface="SB Sans Display" panose="020B0503040504020204" pitchFamily="34" charset="0"/>
              <a:ea typeface="+mj-ea"/>
              <a:cs typeface="+mj-cs"/>
              <a:sym typeface="SB Sans Display" panose="020B050304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8AA-1650-4B2B-A25C-90CE8FC9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F96AD-3371-46CD-95D9-B62AA7B2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F12D9-FEC3-4EA4-A6E9-E19D26A7E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9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1F196F-A833-31A5-CAD6-4D12BD870B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5615208-1C0B-4704-906E-4FFA6150EF5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ru-RU" sz="3200" b="1" i="0" baseline="0" dirty="0">
              <a:latin typeface="SB Sans Display" panose="020B0503040504020204" pitchFamily="34" charset="0"/>
              <a:ea typeface="+mj-ea"/>
              <a:cs typeface="+mj-cs"/>
              <a:sym typeface="SB Sans Display" panose="020B050304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8AA-1650-4B2B-A25C-90CE8FC9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F96AD-3371-46CD-95D9-B62AA7B2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F12D9-FEC3-4EA4-A6E9-E19D26A7EC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Рисунок 18">
            <a:extLst>
              <a:ext uri="{FF2B5EF4-FFF2-40B4-BE49-F238E27FC236}">
                <a16:creationId xmlns:a16="http://schemas.microsoft.com/office/drawing/2014/main" id="{945F23BB-B33E-09F1-7A11-B8E40452DF1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863" y="1916113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5" name="Текст 26">
            <a:extLst>
              <a:ext uri="{FF2B5EF4-FFF2-40B4-BE49-F238E27FC236}">
                <a16:creationId xmlns:a16="http://schemas.microsoft.com/office/drawing/2014/main" id="{C740F737-5570-9857-D7B2-BBDD617B1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3501008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8" name="Рисунок 18">
            <a:extLst>
              <a:ext uri="{FF2B5EF4-FFF2-40B4-BE49-F238E27FC236}">
                <a16:creationId xmlns:a16="http://schemas.microsoft.com/office/drawing/2014/main" id="{E8DE75AE-D6C6-7B6A-FB54-31020474DAE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66543" y="1916113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6A459FC6-08E3-E884-7482-386A43EC8E3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5145" y="1916113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068908BC-1885-76B7-1E08-4F90FF80AA4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66543" y="3501008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9" name="Текст 26">
            <a:extLst>
              <a:ext uri="{FF2B5EF4-FFF2-40B4-BE49-F238E27FC236}">
                <a16:creationId xmlns:a16="http://schemas.microsoft.com/office/drawing/2014/main" id="{A5F3C314-3F2A-87C7-8D2C-59A2056E0A2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87745" y="3502310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0" name="Рисунок 18">
            <a:extLst>
              <a:ext uri="{FF2B5EF4-FFF2-40B4-BE49-F238E27FC236}">
                <a16:creationId xmlns:a16="http://schemas.microsoft.com/office/drawing/2014/main" id="{6FAC3B4C-401B-F899-7CCC-CCA1C22423D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50863" y="4282796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1" name="Текст 26">
            <a:extLst>
              <a:ext uri="{FF2B5EF4-FFF2-40B4-BE49-F238E27FC236}">
                <a16:creationId xmlns:a16="http://schemas.microsoft.com/office/drawing/2014/main" id="{09FBF07E-CF6E-A94D-108E-FAF2B142202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0863" y="5867691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2" name="Рисунок 18">
            <a:extLst>
              <a:ext uri="{FF2B5EF4-FFF2-40B4-BE49-F238E27FC236}">
                <a16:creationId xmlns:a16="http://schemas.microsoft.com/office/drawing/2014/main" id="{D732A7EC-C8B8-DEF2-7CE1-95C07ADE6303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466543" y="4282796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3" name="Рисунок 18">
            <a:extLst>
              <a:ext uri="{FF2B5EF4-FFF2-40B4-BE49-F238E27FC236}">
                <a16:creationId xmlns:a16="http://schemas.microsoft.com/office/drawing/2014/main" id="{06E9A4D0-93E7-AFF7-3DF7-B635268338B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405145" y="4282796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4" name="Текст 26">
            <a:extLst>
              <a:ext uri="{FF2B5EF4-FFF2-40B4-BE49-F238E27FC236}">
                <a16:creationId xmlns:a16="http://schemas.microsoft.com/office/drawing/2014/main" id="{B30C93C4-E342-9FA9-B049-4546C171DEA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66543" y="5867691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5" name="Текст 26">
            <a:extLst>
              <a:ext uri="{FF2B5EF4-FFF2-40B4-BE49-F238E27FC236}">
                <a16:creationId xmlns:a16="http://schemas.microsoft.com/office/drawing/2014/main" id="{A1BB4686-D920-0C48-B28E-B16B11D7E70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87745" y="5868993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9075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8EA7C6-AB40-37EA-B7A9-925F7737F6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Полилиния 9">
            <a:extLst>
              <a:ext uri="{FF2B5EF4-FFF2-40B4-BE49-F238E27FC236}">
                <a16:creationId xmlns:a16="http://schemas.microsoft.com/office/drawing/2014/main" id="{62C66BCC-DF00-4838-9A26-57710AB56DB3}"/>
              </a:ext>
            </a:extLst>
          </p:cNvPr>
          <p:cNvSpPr/>
          <p:nvPr userDrawn="1"/>
        </p:nvSpPr>
        <p:spPr>
          <a:xfrm>
            <a:off x="7833965" y="-49696"/>
            <a:ext cx="4358035" cy="6957393"/>
          </a:xfrm>
          <a:custGeom>
            <a:avLst/>
            <a:gdLst>
              <a:gd name="connsiteX0" fmla="*/ 698118 w 4295776"/>
              <a:gd name="connsiteY0" fmla="*/ 0 h 6858000"/>
              <a:gd name="connsiteX1" fmla="*/ 4295776 w 4295776"/>
              <a:gd name="connsiteY1" fmla="*/ 0 h 6858000"/>
              <a:gd name="connsiteX2" fmla="*/ 4295776 w 4295776"/>
              <a:gd name="connsiteY2" fmla="*/ 6858000 h 6858000"/>
              <a:gd name="connsiteX3" fmla="*/ 698118 w 4295776"/>
              <a:gd name="connsiteY3" fmla="*/ 6858000 h 6858000"/>
              <a:gd name="connsiteX4" fmla="*/ 0 w 4295776"/>
              <a:gd name="connsiteY4" fmla="*/ 6159882 h 6858000"/>
              <a:gd name="connsiteX5" fmla="*/ 0 w 4295776"/>
              <a:gd name="connsiteY5" fmla="*/ 698118 h 6858000"/>
              <a:gd name="connsiteX6" fmla="*/ 698118 w 429577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5776" h="6858000">
                <a:moveTo>
                  <a:pt x="698118" y="0"/>
                </a:moveTo>
                <a:lnTo>
                  <a:pt x="4295776" y="0"/>
                </a:lnTo>
                <a:lnTo>
                  <a:pt x="4295776" y="6858000"/>
                </a:lnTo>
                <a:lnTo>
                  <a:pt x="698118" y="6858000"/>
                </a:lnTo>
                <a:cubicBezTo>
                  <a:pt x="312558" y="6858000"/>
                  <a:pt x="0" y="6545442"/>
                  <a:pt x="0" y="6159882"/>
                </a:cubicBezTo>
                <a:lnTo>
                  <a:pt x="0" y="698118"/>
                </a:lnTo>
                <a:cubicBezTo>
                  <a:pt x="0" y="312558"/>
                  <a:pt x="312558" y="0"/>
                  <a:pt x="698118" y="0"/>
                </a:cubicBezTo>
                <a:close/>
              </a:path>
            </a:pathLst>
          </a:custGeom>
          <a:gradFill>
            <a:gsLst>
              <a:gs pos="0">
                <a:srgbClr val="0F8290"/>
              </a:gs>
              <a:gs pos="81000">
                <a:schemeClr val="bg1">
                  <a:alpha val="0"/>
                </a:schemeClr>
              </a:gs>
            </a:gsLst>
            <a:lin ang="3000000" scaled="0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1061-1E45-F041-2D9E-9742138B2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6913288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3A5C0-AD0E-7AB1-6EF6-8721261B8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719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6B5E82-B283-4D49-9D59-0C5DC1E6F9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7A71526-0576-9465-F8EA-57AEB3358DA4}"/>
              </a:ext>
            </a:extLst>
          </p:cNvPr>
          <p:cNvSpPr/>
          <p:nvPr userDrawn="1"/>
        </p:nvSpPr>
        <p:spPr>
          <a:xfrm>
            <a:off x="7210920" y="0"/>
            <a:ext cx="4981080" cy="6858000"/>
          </a:xfrm>
          <a:prstGeom prst="rect">
            <a:avLst/>
          </a:prstGeom>
          <a:gradFill>
            <a:gsLst>
              <a:gs pos="0">
                <a:srgbClr val="0F8290"/>
              </a:gs>
              <a:gs pos="81000">
                <a:schemeClr val="bg1">
                  <a:alpha val="0"/>
                </a:schemeClr>
              </a:gs>
            </a:gsLst>
            <a:lin ang="3000000" scaled="0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3A5C0-AD0E-7AB1-6EF6-8721261B8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729BC94-26AD-07CF-A1B2-CC0952BE1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4321000" cy="1224136"/>
          </a:xfrm>
        </p:spPr>
        <p:txBody>
          <a:bodyPr/>
          <a:lstStyle/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EDE0D7B-7BA4-B458-A118-4017212500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2144" y="404665"/>
            <a:ext cx="4248995" cy="122413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ru-RU" dirty="0"/>
              <a:t>Образец</a:t>
            </a:r>
          </a:p>
          <a:p>
            <a:pPr lvl="0">
              <a:spcBef>
                <a:spcPct val="0"/>
              </a:spcBef>
              <a:buNone/>
            </a:pP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611267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56B5E82-B283-4D49-9D59-0C5DC1E6F9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олилиния 1">
            <a:extLst>
              <a:ext uri="{FF2B5EF4-FFF2-40B4-BE49-F238E27FC236}">
                <a16:creationId xmlns:a16="http://schemas.microsoft.com/office/drawing/2014/main" id="{33226CFB-C6F4-52DE-207B-BC9B9AE3BD88}"/>
              </a:ext>
            </a:extLst>
          </p:cNvPr>
          <p:cNvSpPr/>
          <p:nvPr userDrawn="1"/>
        </p:nvSpPr>
        <p:spPr>
          <a:xfrm>
            <a:off x="7210921" y="-49696"/>
            <a:ext cx="4981080" cy="6957393"/>
          </a:xfrm>
          <a:custGeom>
            <a:avLst/>
            <a:gdLst>
              <a:gd name="connsiteX0" fmla="*/ 698118 w 4295776"/>
              <a:gd name="connsiteY0" fmla="*/ 0 h 6858000"/>
              <a:gd name="connsiteX1" fmla="*/ 4295776 w 4295776"/>
              <a:gd name="connsiteY1" fmla="*/ 0 h 6858000"/>
              <a:gd name="connsiteX2" fmla="*/ 4295776 w 4295776"/>
              <a:gd name="connsiteY2" fmla="*/ 6858000 h 6858000"/>
              <a:gd name="connsiteX3" fmla="*/ 698118 w 4295776"/>
              <a:gd name="connsiteY3" fmla="*/ 6858000 h 6858000"/>
              <a:gd name="connsiteX4" fmla="*/ 0 w 4295776"/>
              <a:gd name="connsiteY4" fmla="*/ 6159882 h 6858000"/>
              <a:gd name="connsiteX5" fmla="*/ 0 w 4295776"/>
              <a:gd name="connsiteY5" fmla="*/ 698118 h 6858000"/>
              <a:gd name="connsiteX6" fmla="*/ 698118 w 429577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5776" h="6858000">
                <a:moveTo>
                  <a:pt x="698118" y="0"/>
                </a:moveTo>
                <a:lnTo>
                  <a:pt x="4295776" y="0"/>
                </a:lnTo>
                <a:lnTo>
                  <a:pt x="4295776" y="6858000"/>
                </a:lnTo>
                <a:lnTo>
                  <a:pt x="698118" y="6858000"/>
                </a:lnTo>
                <a:cubicBezTo>
                  <a:pt x="312558" y="6858000"/>
                  <a:pt x="0" y="6545442"/>
                  <a:pt x="0" y="6159882"/>
                </a:cubicBezTo>
                <a:lnTo>
                  <a:pt x="0" y="698118"/>
                </a:lnTo>
                <a:cubicBezTo>
                  <a:pt x="0" y="312558"/>
                  <a:pt x="312558" y="0"/>
                  <a:pt x="698118" y="0"/>
                </a:cubicBezTo>
                <a:close/>
              </a:path>
            </a:pathLst>
          </a:custGeom>
          <a:gradFill>
            <a:gsLst>
              <a:gs pos="0">
                <a:srgbClr val="0F8290"/>
              </a:gs>
              <a:gs pos="81000">
                <a:schemeClr val="bg1">
                  <a:alpha val="0"/>
                </a:schemeClr>
              </a:gs>
            </a:gsLst>
            <a:lin ang="3000000" scaled="0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3A5C0-AD0E-7AB1-6EF6-8721261B8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729BC94-26AD-07CF-A1B2-CC0952BE1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4321000" cy="1224136"/>
          </a:xfrm>
        </p:spPr>
        <p:txBody>
          <a:bodyPr/>
          <a:lstStyle/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EDE0D7B-7BA4-B458-A118-4017212500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2144" y="404665"/>
            <a:ext cx="4248995" cy="122413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ru-RU" dirty="0"/>
              <a:t>Образец</a:t>
            </a:r>
          </a:p>
          <a:p>
            <a:pPr lvl="0">
              <a:spcBef>
                <a:spcPct val="0"/>
              </a:spcBef>
              <a:buNone/>
            </a:pP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656412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191247-3833-7C0C-5A34-63DD1B5C82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55751" b="29892"/>
          <a:stretch/>
        </p:blipFill>
        <p:spPr>
          <a:xfrm flipH="1" flipV="1">
            <a:off x="9110888" y="-13123"/>
            <a:ext cx="3105792" cy="691167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1B1E7B-4212-6F1B-4400-C1627CB39B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1061-1E45-F041-2D9E-9742138B2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6913288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3A5C0-AD0E-7AB1-6EF6-8721261B8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97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5BEF3E0-F247-19E8-AD08-F212366F20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F558E-D777-6F9E-9BE2-B02998848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3370139"/>
            <a:ext cx="6408737" cy="2592238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1504A4BB-43B0-5631-254D-62A65B2B0DB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67572" y="549275"/>
            <a:ext cx="1623931" cy="443198"/>
            <a:chOff x="2" y="1111"/>
            <a:chExt cx="7680" cy="2096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2441724E-E81B-52EB-8244-F4B197DA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5" y="1528"/>
              <a:ext cx="951" cy="1263"/>
            </a:xfrm>
            <a:custGeom>
              <a:avLst/>
              <a:gdLst>
                <a:gd name="T0" fmla="*/ 667 w 951"/>
                <a:gd name="T1" fmla="*/ 210 h 1263"/>
                <a:gd name="T2" fmla="*/ 951 w 951"/>
                <a:gd name="T3" fmla="*/ 0 h 1263"/>
                <a:gd name="T4" fmla="*/ 0 w 951"/>
                <a:gd name="T5" fmla="*/ 0 h 1263"/>
                <a:gd name="T6" fmla="*/ 0 w 951"/>
                <a:gd name="T7" fmla="*/ 1263 h 1263"/>
                <a:gd name="T8" fmla="*/ 951 w 951"/>
                <a:gd name="T9" fmla="*/ 1263 h 1263"/>
                <a:gd name="T10" fmla="*/ 951 w 951"/>
                <a:gd name="T11" fmla="*/ 1053 h 1263"/>
                <a:gd name="T12" fmla="*/ 271 w 951"/>
                <a:gd name="T13" fmla="*/ 1053 h 1263"/>
                <a:gd name="T14" fmla="*/ 271 w 951"/>
                <a:gd name="T15" fmla="*/ 728 h 1263"/>
                <a:gd name="T16" fmla="*/ 851 w 951"/>
                <a:gd name="T17" fmla="*/ 728 h 1263"/>
                <a:gd name="T18" fmla="*/ 851 w 951"/>
                <a:gd name="T19" fmla="*/ 518 h 1263"/>
                <a:gd name="T20" fmla="*/ 271 w 951"/>
                <a:gd name="T21" fmla="*/ 518 h 1263"/>
                <a:gd name="T22" fmla="*/ 271 w 951"/>
                <a:gd name="T23" fmla="*/ 210 h 1263"/>
                <a:gd name="T24" fmla="*/ 667 w 951"/>
                <a:gd name="T25" fmla="*/ 21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1" h="1263">
                  <a:moveTo>
                    <a:pt x="667" y="210"/>
                  </a:moveTo>
                  <a:lnTo>
                    <a:pt x="951" y="0"/>
                  </a:lnTo>
                  <a:lnTo>
                    <a:pt x="0" y="0"/>
                  </a:lnTo>
                  <a:lnTo>
                    <a:pt x="0" y="1263"/>
                  </a:lnTo>
                  <a:lnTo>
                    <a:pt x="951" y="1263"/>
                  </a:lnTo>
                  <a:lnTo>
                    <a:pt x="951" y="1053"/>
                  </a:lnTo>
                  <a:lnTo>
                    <a:pt x="271" y="1053"/>
                  </a:lnTo>
                  <a:lnTo>
                    <a:pt x="271" y="728"/>
                  </a:lnTo>
                  <a:lnTo>
                    <a:pt x="851" y="728"/>
                  </a:lnTo>
                  <a:lnTo>
                    <a:pt x="851" y="518"/>
                  </a:lnTo>
                  <a:lnTo>
                    <a:pt x="271" y="518"/>
                  </a:lnTo>
                  <a:lnTo>
                    <a:pt x="271" y="210"/>
                  </a:lnTo>
                  <a:lnTo>
                    <a:pt x="667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52A572C0-76CB-E3D5-C86D-54CAB798A2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05" y="1528"/>
              <a:ext cx="1083" cy="1263"/>
            </a:xfrm>
            <a:custGeom>
              <a:avLst/>
              <a:gdLst>
                <a:gd name="T0" fmla="*/ 348 w 626"/>
                <a:gd name="T1" fmla="*/ 284 h 728"/>
                <a:gd name="T2" fmla="*/ 157 w 626"/>
                <a:gd name="T3" fmla="*/ 284 h 728"/>
                <a:gd name="T4" fmla="*/ 157 w 626"/>
                <a:gd name="T5" fmla="*/ 121 h 728"/>
                <a:gd name="T6" fmla="*/ 462 w 626"/>
                <a:gd name="T7" fmla="*/ 121 h 728"/>
                <a:gd name="T8" fmla="*/ 626 w 626"/>
                <a:gd name="T9" fmla="*/ 0 h 728"/>
                <a:gd name="T10" fmla="*/ 0 w 626"/>
                <a:gd name="T11" fmla="*/ 0 h 728"/>
                <a:gd name="T12" fmla="*/ 0 w 626"/>
                <a:gd name="T13" fmla="*/ 728 h 728"/>
                <a:gd name="T14" fmla="*/ 328 w 626"/>
                <a:gd name="T15" fmla="*/ 728 h 728"/>
                <a:gd name="T16" fmla="*/ 617 w 626"/>
                <a:gd name="T17" fmla="*/ 499 h 728"/>
                <a:gd name="T18" fmla="*/ 348 w 626"/>
                <a:gd name="T19" fmla="*/ 284 h 728"/>
                <a:gd name="T20" fmla="*/ 320 w 626"/>
                <a:gd name="T21" fmla="*/ 607 h 728"/>
                <a:gd name="T22" fmla="*/ 157 w 626"/>
                <a:gd name="T23" fmla="*/ 607 h 728"/>
                <a:gd name="T24" fmla="*/ 157 w 626"/>
                <a:gd name="T25" fmla="*/ 405 h 728"/>
                <a:gd name="T26" fmla="*/ 320 w 626"/>
                <a:gd name="T27" fmla="*/ 405 h 728"/>
                <a:gd name="T28" fmla="*/ 466 w 626"/>
                <a:gd name="T29" fmla="*/ 506 h 728"/>
                <a:gd name="T30" fmla="*/ 320 w 626"/>
                <a:gd name="T31" fmla="*/ 60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6" h="728">
                  <a:moveTo>
                    <a:pt x="348" y="284"/>
                  </a:moveTo>
                  <a:cubicBezTo>
                    <a:pt x="157" y="284"/>
                    <a:pt x="157" y="284"/>
                    <a:pt x="157" y="284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462" y="121"/>
                    <a:pt x="462" y="121"/>
                    <a:pt x="462" y="121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328" y="728"/>
                    <a:pt x="328" y="728"/>
                    <a:pt x="328" y="728"/>
                  </a:cubicBezTo>
                  <a:cubicBezTo>
                    <a:pt x="511" y="728"/>
                    <a:pt x="617" y="644"/>
                    <a:pt x="617" y="499"/>
                  </a:cubicBezTo>
                  <a:cubicBezTo>
                    <a:pt x="617" y="360"/>
                    <a:pt x="521" y="284"/>
                    <a:pt x="348" y="284"/>
                  </a:cubicBezTo>
                  <a:close/>
                  <a:moveTo>
                    <a:pt x="320" y="607"/>
                  </a:moveTo>
                  <a:cubicBezTo>
                    <a:pt x="157" y="607"/>
                    <a:pt x="157" y="607"/>
                    <a:pt x="157" y="607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320" y="405"/>
                    <a:pt x="320" y="405"/>
                    <a:pt x="320" y="405"/>
                  </a:cubicBezTo>
                  <a:cubicBezTo>
                    <a:pt x="420" y="405"/>
                    <a:pt x="466" y="439"/>
                    <a:pt x="466" y="506"/>
                  </a:cubicBezTo>
                  <a:cubicBezTo>
                    <a:pt x="466" y="574"/>
                    <a:pt x="417" y="607"/>
                    <a:pt x="320" y="6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28654768-9E8B-4877-E998-659064D0DA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28" y="1528"/>
              <a:ext cx="1054" cy="1263"/>
            </a:xfrm>
            <a:custGeom>
              <a:avLst/>
              <a:gdLst>
                <a:gd name="T0" fmla="*/ 299 w 609"/>
                <a:gd name="T1" fmla="*/ 0 h 728"/>
                <a:gd name="T2" fmla="*/ 0 w 609"/>
                <a:gd name="T3" fmla="*/ 0 h 728"/>
                <a:gd name="T4" fmla="*/ 0 w 609"/>
                <a:gd name="T5" fmla="*/ 728 h 728"/>
                <a:gd name="T6" fmla="*/ 157 w 609"/>
                <a:gd name="T7" fmla="*/ 728 h 728"/>
                <a:gd name="T8" fmla="*/ 157 w 609"/>
                <a:gd name="T9" fmla="*/ 522 h 728"/>
                <a:gd name="T10" fmla="*/ 299 w 609"/>
                <a:gd name="T11" fmla="*/ 522 h 728"/>
                <a:gd name="T12" fmla="*/ 609 w 609"/>
                <a:gd name="T13" fmla="*/ 261 h 728"/>
                <a:gd name="T14" fmla="*/ 299 w 609"/>
                <a:gd name="T15" fmla="*/ 0 h 728"/>
                <a:gd name="T16" fmla="*/ 296 w 609"/>
                <a:gd name="T17" fmla="*/ 401 h 728"/>
                <a:gd name="T18" fmla="*/ 157 w 609"/>
                <a:gd name="T19" fmla="*/ 401 h 728"/>
                <a:gd name="T20" fmla="*/ 157 w 609"/>
                <a:gd name="T21" fmla="*/ 121 h 728"/>
                <a:gd name="T22" fmla="*/ 296 w 609"/>
                <a:gd name="T23" fmla="*/ 121 h 728"/>
                <a:gd name="T24" fmla="*/ 452 w 609"/>
                <a:gd name="T25" fmla="*/ 261 h 728"/>
                <a:gd name="T26" fmla="*/ 296 w 609"/>
                <a:gd name="T27" fmla="*/ 401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9" h="728">
                  <a:moveTo>
                    <a:pt x="2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57" y="728"/>
                    <a:pt x="157" y="728"/>
                    <a:pt x="157" y="728"/>
                  </a:cubicBezTo>
                  <a:cubicBezTo>
                    <a:pt x="157" y="522"/>
                    <a:pt x="157" y="522"/>
                    <a:pt x="157" y="522"/>
                  </a:cubicBezTo>
                  <a:cubicBezTo>
                    <a:pt x="299" y="522"/>
                    <a:pt x="299" y="522"/>
                    <a:pt x="299" y="522"/>
                  </a:cubicBezTo>
                  <a:cubicBezTo>
                    <a:pt x="491" y="522"/>
                    <a:pt x="609" y="421"/>
                    <a:pt x="609" y="261"/>
                  </a:cubicBezTo>
                  <a:cubicBezTo>
                    <a:pt x="609" y="100"/>
                    <a:pt x="491" y="0"/>
                    <a:pt x="299" y="0"/>
                  </a:cubicBezTo>
                  <a:close/>
                  <a:moveTo>
                    <a:pt x="296" y="401"/>
                  </a:moveTo>
                  <a:cubicBezTo>
                    <a:pt x="157" y="401"/>
                    <a:pt x="157" y="401"/>
                    <a:pt x="157" y="40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397" y="121"/>
                    <a:pt x="452" y="171"/>
                    <a:pt x="452" y="261"/>
                  </a:cubicBezTo>
                  <a:cubicBezTo>
                    <a:pt x="452" y="351"/>
                    <a:pt x="397" y="401"/>
                    <a:pt x="296" y="4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F111ABA1-7678-6D51-F6A9-9655AB57E1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1" y="1512"/>
              <a:ext cx="1154" cy="1295"/>
            </a:xfrm>
            <a:custGeom>
              <a:avLst/>
              <a:gdLst>
                <a:gd name="T0" fmla="*/ 530 w 667"/>
                <a:gd name="T1" fmla="*/ 579 h 746"/>
                <a:gd name="T2" fmla="*/ 395 w 667"/>
                <a:gd name="T3" fmla="*/ 613 h 746"/>
                <a:gd name="T4" fmla="*/ 151 w 667"/>
                <a:gd name="T5" fmla="*/ 373 h 746"/>
                <a:gd name="T6" fmla="*/ 395 w 667"/>
                <a:gd name="T7" fmla="*/ 133 h 746"/>
                <a:gd name="T8" fmla="*/ 538 w 667"/>
                <a:gd name="T9" fmla="*/ 177 h 746"/>
                <a:gd name="T10" fmla="*/ 650 w 667"/>
                <a:gd name="T11" fmla="*/ 95 h 746"/>
                <a:gd name="T12" fmla="*/ 650 w 667"/>
                <a:gd name="T13" fmla="*/ 95 h 746"/>
                <a:gd name="T14" fmla="*/ 643 w 667"/>
                <a:gd name="T15" fmla="*/ 88 h 746"/>
                <a:gd name="T16" fmla="*/ 389 w 667"/>
                <a:gd name="T17" fmla="*/ 0 h 746"/>
                <a:gd name="T18" fmla="*/ 110 w 667"/>
                <a:gd name="T19" fmla="*/ 103 h 746"/>
                <a:gd name="T20" fmla="*/ 0 w 667"/>
                <a:gd name="T21" fmla="*/ 369 h 746"/>
                <a:gd name="T22" fmla="*/ 110 w 667"/>
                <a:gd name="T23" fmla="*/ 639 h 746"/>
                <a:gd name="T24" fmla="*/ 388 w 667"/>
                <a:gd name="T25" fmla="*/ 746 h 746"/>
                <a:gd name="T26" fmla="*/ 667 w 667"/>
                <a:gd name="T27" fmla="*/ 635 h 746"/>
                <a:gd name="T28" fmla="*/ 565 w 667"/>
                <a:gd name="T29" fmla="*/ 560 h 746"/>
                <a:gd name="T30" fmla="*/ 530 w 667"/>
                <a:gd name="T31" fmla="*/ 57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7" h="746">
                  <a:moveTo>
                    <a:pt x="530" y="579"/>
                  </a:moveTo>
                  <a:cubicBezTo>
                    <a:pt x="490" y="601"/>
                    <a:pt x="443" y="613"/>
                    <a:pt x="395" y="613"/>
                  </a:cubicBezTo>
                  <a:cubicBezTo>
                    <a:pt x="253" y="613"/>
                    <a:pt x="151" y="512"/>
                    <a:pt x="151" y="373"/>
                  </a:cubicBezTo>
                  <a:cubicBezTo>
                    <a:pt x="151" y="234"/>
                    <a:pt x="253" y="133"/>
                    <a:pt x="395" y="133"/>
                  </a:cubicBezTo>
                  <a:cubicBezTo>
                    <a:pt x="448" y="133"/>
                    <a:pt x="496" y="148"/>
                    <a:pt x="538" y="177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43" y="88"/>
                    <a:pt x="643" y="88"/>
                    <a:pt x="643" y="88"/>
                  </a:cubicBezTo>
                  <a:cubicBezTo>
                    <a:pt x="577" y="30"/>
                    <a:pt x="489" y="0"/>
                    <a:pt x="389" y="0"/>
                  </a:cubicBezTo>
                  <a:cubicBezTo>
                    <a:pt x="280" y="0"/>
                    <a:pt x="181" y="36"/>
                    <a:pt x="110" y="103"/>
                  </a:cubicBezTo>
                  <a:cubicBezTo>
                    <a:pt x="39" y="170"/>
                    <a:pt x="0" y="265"/>
                    <a:pt x="0" y="369"/>
                  </a:cubicBezTo>
                  <a:cubicBezTo>
                    <a:pt x="0" y="474"/>
                    <a:pt x="39" y="570"/>
                    <a:pt x="110" y="639"/>
                  </a:cubicBezTo>
                  <a:cubicBezTo>
                    <a:pt x="181" y="708"/>
                    <a:pt x="280" y="746"/>
                    <a:pt x="388" y="746"/>
                  </a:cubicBezTo>
                  <a:cubicBezTo>
                    <a:pt x="501" y="746"/>
                    <a:pt x="600" y="707"/>
                    <a:pt x="667" y="635"/>
                  </a:cubicBezTo>
                  <a:cubicBezTo>
                    <a:pt x="615" y="597"/>
                    <a:pt x="565" y="560"/>
                    <a:pt x="565" y="560"/>
                  </a:cubicBezTo>
                  <a:lnTo>
                    <a:pt x="530" y="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967DE2D-4061-E6BD-3F87-EA02798F3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" y="1111"/>
              <a:ext cx="2091" cy="2096"/>
            </a:xfrm>
            <a:custGeom>
              <a:avLst/>
              <a:gdLst>
                <a:gd name="T0" fmla="*/ 1209 w 1209"/>
                <a:gd name="T1" fmla="*/ 604 h 1208"/>
                <a:gd name="T2" fmla="*/ 1199 w 1209"/>
                <a:gd name="T3" fmla="*/ 496 h 1208"/>
                <a:gd name="T4" fmla="*/ 1069 w 1209"/>
                <a:gd name="T5" fmla="*/ 592 h 1208"/>
                <a:gd name="T6" fmla="*/ 1069 w 1209"/>
                <a:gd name="T7" fmla="*/ 604 h 1208"/>
                <a:gd name="T8" fmla="*/ 604 w 1209"/>
                <a:gd name="T9" fmla="*/ 1069 h 1208"/>
                <a:gd name="T10" fmla="*/ 139 w 1209"/>
                <a:gd name="T11" fmla="*/ 604 h 1208"/>
                <a:gd name="T12" fmla="*/ 604 w 1209"/>
                <a:gd name="T13" fmla="*/ 139 h 1208"/>
                <a:gd name="T14" fmla="*/ 866 w 1209"/>
                <a:gd name="T15" fmla="*/ 220 h 1208"/>
                <a:gd name="T16" fmla="*/ 984 w 1209"/>
                <a:gd name="T17" fmla="*/ 134 h 1208"/>
                <a:gd name="T18" fmla="*/ 604 w 1209"/>
                <a:gd name="T19" fmla="*/ 0 h 1208"/>
                <a:gd name="T20" fmla="*/ 0 w 1209"/>
                <a:gd name="T21" fmla="*/ 604 h 1208"/>
                <a:gd name="T22" fmla="*/ 604 w 1209"/>
                <a:gd name="T23" fmla="*/ 1208 h 1208"/>
                <a:gd name="T24" fmla="*/ 1209 w 1209"/>
                <a:gd name="T25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9" h="1208">
                  <a:moveTo>
                    <a:pt x="1209" y="604"/>
                  </a:moveTo>
                  <a:cubicBezTo>
                    <a:pt x="1209" y="567"/>
                    <a:pt x="1205" y="531"/>
                    <a:pt x="1199" y="496"/>
                  </a:cubicBezTo>
                  <a:cubicBezTo>
                    <a:pt x="1069" y="592"/>
                    <a:pt x="1069" y="592"/>
                    <a:pt x="1069" y="592"/>
                  </a:cubicBezTo>
                  <a:cubicBezTo>
                    <a:pt x="1069" y="596"/>
                    <a:pt x="1069" y="600"/>
                    <a:pt x="1069" y="604"/>
                  </a:cubicBezTo>
                  <a:cubicBezTo>
                    <a:pt x="1069" y="860"/>
                    <a:pt x="861" y="1069"/>
                    <a:pt x="604" y="1069"/>
                  </a:cubicBezTo>
                  <a:cubicBezTo>
                    <a:pt x="348" y="1069"/>
                    <a:pt x="139" y="860"/>
                    <a:pt x="139" y="604"/>
                  </a:cubicBezTo>
                  <a:cubicBezTo>
                    <a:pt x="139" y="348"/>
                    <a:pt x="348" y="139"/>
                    <a:pt x="604" y="139"/>
                  </a:cubicBezTo>
                  <a:cubicBezTo>
                    <a:pt x="701" y="139"/>
                    <a:pt x="792" y="169"/>
                    <a:pt x="866" y="220"/>
                  </a:cubicBezTo>
                  <a:cubicBezTo>
                    <a:pt x="984" y="134"/>
                    <a:pt x="984" y="134"/>
                    <a:pt x="984" y="134"/>
                  </a:cubicBezTo>
                  <a:cubicBezTo>
                    <a:pt x="880" y="50"/>
                    <a:pt x="748" y="0"/>
                    <a:pt x="604" y="0"/>
                  </a:cubicBezTo>
                  <a:cubicBezTo>
                    <a:pt x="270" y="0"/>
                    <a:pt x="0" y="270"/>
                    <a:pt x="0" y="604"/>
                  </a:cubicBezTo>
                  <a:cubicBezTo>
                    <a:pt x="0" y="938"/>
                    <a:pt x="270" y="1208"/>
                    <a:pt x="604" y="1208"/>
                  </a:cubicBezTo>
                  <a:cubicBezTo>
                    <a:pt x="938" y="1208"/>
                    <a:pt x="1209" y="938"/>
                    <a:pt x="1209" y="6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365A8DC8-B55B-1A45-1F07-3A7FE197D4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" y="1517"/>
              <a:ext cx="1351" cy="913"/>
            </a:xfrm>
            <a:custGeom>
              <a:avLst/>
              <a:gdLst>
                <a:gd name="T0" fmla="*/ 709 w 781"/>
                <a:gd name="T1" fmla="*/ 0 h 526"/>
                <a:gd name="T2" fmla="*/ 781 w 781"/>
                <a:gd name="T3" fmla="*/ 121 h 526"/>
                <a:gd name="T4" fmla="*/ 230 w 781"/>
                <a:gd name="T5" fmla="*/ 526 h 526"/>
                <a:gd name="T6" fmla="*/ 0 w 781"/>
                <a:gd name="T7" fmla="*/ 382 h 526"/>
                <a:gd name="T8" fmla="*/ 0 w 781"/>
                <a:gd name="T9" fmla="*/ 209 h 526"/>
                <a:gd name="T10" fmla="*/ 230 w 781"/>
                <a:gd name="T11" fmla="*/ 353 h 526"/>
                <a:gd name="T12" fmla="*/ 709 w 781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526">
                  <a:moveTo>
                    <a:pt x="709" y="0"/>
                  </a:moveTo>
                  <a:cubicBezTo>
                    <a:pt x="737" y="37"/>
                    <a:pt x="761" y="78"/>
                    <a:pt x="781" y="121"/>
                  </a:cubicBezTo>
                  <a:cubicBezTo>
                    <a:pt x="230" y="526"/>
                    <a:pt x="230" y="526"/>
                    <a:pt x="230" y="526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30" y="353"/>
                    <a:pt x="230" y="353"/>
                    <a:pt x="230" y="353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0955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60C2B6-5D37-DFEB-B29B-A0BA9F0FF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F191247-3833-7C0C-5A34-63DD1B5C82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l="55751" b="29892"/>
          <a:stretch/>
        </p:blipFill>
        <p:spPr>
          <a:xfrm flipH="1" flipV="1">
            <a:off x="9110888" y="-13123"/>
            <a:ext cx="3105792" cy="691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0B3527-E3B4-8F14-DB44-E3C46D70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4564B84-C280-6CE7-968B-41DE46020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4537074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4075544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0B3527-E3B4-8F14-DB44-E3C46D70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4564B84-C280-6CE7-968B-41DE46020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4537074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  <p:sp>
        <p:nvSpPr>
          <p:cNvPr id="29" name="Рисунок 18">
            <a:extLst>
              <a:ext uri="{FF2B5EF4-FFF2-40B4-BE49-F238E27FC236}">
                <a16:creationId xmlns:a16="http://schemas.microsoft.com/office/drawing/2014/main" id="{9B4922E3-B141-78AB-5915-FBF1C4CB6C84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60839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0" name="Рисунок 18">
            <a:extLst>
              <a:ext uri="{FF2B5EF4-FFF2-40B4-BE49-F238E27FC236}">
                <a16:creationId xmlns:a16="http://schemas.microsoft.com/office/drawing/2014/main" id="{3B9D3AA6-8F87-EDD7-9CF0-439A6AC850D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60839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18">
            <a:extLst>
              <a:ext uri="{FF2B5EF4-FFF2-40B4-BE49-F238E27FC236}">
                <a16:creationId xmlns:a16="http://schemas.microsoft.com/office/drawing/2014/main" id="{8F93F841-3288-CF71-8943-09B1383DE4B0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418214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2" name="Рисунок 18">
            <a:extLst>
              <a:ext uri="{FF2B5EF4-FFF2-40B4-BE49-F238E27FC236}">
                <a16:creationId xmlns:a16="http://schemas.microsoft.com/office/drawing/2014/main" id="{75645636-99E8-20AE-0EBF-C042217DA90A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418214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3" name="Рисунок 18">
            <a:extLst>
              <a:ext uri="{FF2B5EF4-FFF2-40B4-BE49-F238E27FC236}">
                <a16:creationId xmlns:a16="http://schemas.microsoft.com/office/drawing/2014/main" id="{F86D765F-F283-AB9F-6524-50C1979468E3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289876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4" name="Рисунок 18">
            <a:extLst>
              <a:ext uri="{FF2B5EF4-FFF2-40B4-BE49-F238E27FC236}">
                <a16:creationId xmlns:a16="http://schemas.microsoft.com/office/drawing/2014/main" id="{0B634499-8777-5369-08AD-745AE80DF8D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289876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5" name="Рисунок 18">
            <a:extLst>
              <a:ext uri="{FF2B5EF4-FFF2-40B4-BE49-F238E27FC236}">
                <a16:creationId xmlns:a16="http://schemas.microsoft.com/office/drawing/2014/main" id="{9D985801-FDF0-2BC4-D742-0A46FF98D249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147251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6" name="Рисунок 18">
            <a:extLst>
              <a:ext uri="{FF2B5EF4-FFF2-40B4-BE49-F238E27FC236}">
                <a16:creationId xmlns:a16="http://schemas.microsoft.com/office/drawing/2014/main" id="{333BDF65-CE65-613A-21B6-F4F885BC665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147251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7" name="Рисунок 18">
            <a:extLst>
              <a:ext uri="{FF2B5EF4-FFF2-40B4-BE49-F238E27FC236}">
                <a16:creationId xmlns:a16="http://schemas.microsoft.com/office/drawing/2014/main" id="{D76D7AD8-630E-6BF5-E281-7A1056C03FDB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8018913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8" name="Рисунок 18">
            <a:extLst>
              <a:ext uri="{FF2B5EF4-FFF2-40B4-BE49-F238E27FC236}">
                <a16:creationId xmlns:a16="http://schemas.microsoft.com/office/drawing/2014/main" id="{257A1277-95F2-E5BF-92AE-9EFA02D13AEB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8018913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9" name="Рисунок 18">
            <a:extLst>
              <a:ext uri="{FF2B5EF4-FFF2-40B4-BE49-F238E27FC236}">
                <a16:creationId xmlns:a16="http://schemas.microsoft.com/office/drawing/2014/main" id="{71460F9E-FC0F-38F7-2023-AD10BFB956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9876288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0" name="Рисунок 18">
            <a:extLst>
              <a:ext uri="{FF2B5EF4-FFF2-40B4-BE49-F238E27FC236}">
                <a16:creationId xmlns:a16="http://schemas.microsoft.com/office/drawing/2014/main" id="{0F941241-402B-9F8C-C036-5C20F3EFBE40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9876288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3181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154EA8A-32FE-D77E-2787-61FA63CFDE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13">
            <a:extLst>
              <a:ext uri="{FF2B5EF4-FFF2-40B4-BE49-F238E27FC236}">
                <a16:creationId xmlns:a16="http://schemas.microsoft.com/office/drawing/2014/main" id="{1504A4BB-43B0-5631-254D-62A65B2B0DB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67572" y="549275"/>
            <a:ext cx="1623931" cy="443198"/>
            <a:chOff x="2" y="1111"/>
            <a:chExt cx="7680" cy="2096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2441724E-E81B-52EB-8244-F4B197DA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5" y="1528"/>
              <a:ext cx="951" cy="1263"/>
            </a:xfrm>
            <a:custGeom>
              <a:avLst/>
              <a:gdLst>
                <a:gd name="T0" fmla="*/ 667 w 951"/>
                <a:gd name="T1" fmla="*/ 210 h 1263"/>
                <a:gd name="T2" fmla="*/ 951 w 951"/>
                <a:gd name="T3" fmla="*/ 0 h 1263"/>
                <a:gd name="T4" fmla="*/ 0 w 951"/>
                <a:gd name="T5" fmla="*/ 0 h 1263"/>
                <a:gd name="T6" fmla="*/ 0 w 951"/>
                <a:gd name="T7" fmla="*/ 1263 h 1263"/>
                <a:gd name="T8" fmla="*/ 951 w 951"/>
                <a:gd name="T9" fmla="*/ 1263 h 1263"/>
                <a:gd name="T10" fmla="*/ 951 w 951"/>
                <a:gd name="T11" fmla="*/ 1053 h 1263"/>
                <a:gd name="T12" fmla="*/ 271 w 951"/>
                <a:gd name="T13" fmla="*/ 1053 h 1263"/>
                <a:gd name="T14" fmla="*/ 271 w 951"/>
                <a:gd name="T15" fmla="*/ 728 h 1263"/>
                <a:gd name="T16" fmla="*/ 851 w 951"/>
                <a:gd name="T17" fmla="*/ 728 h 1263"/>
                <a:gd name="T18" fmla="*/ 851 w 951"/>
                <a:gd name="T19" fmla="*/ 518 h 1263"/>
                <a:gd name="T20" fmla="*/ 271 w 951"/>
                <a:gd name="T21" fmla="*/ 518 h 1263"/>
                <a:gd name="T22" fmla="*/ 271 w 951"/>
                <a:gd name="T23" fmla="*/ 210 h 1263"/>
                <a:gd name="T24" fmla="*/ 667 w 951"/>
                <a:gd name="T25" fmla="*/ 21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1" h="1263">
                  <a:moveTo>
                    <a:pt x="667" y="210"/>
                  </a:moveTo>
                  <a:lnTo>
                    <a:pt x="951" y="0"/>
                  </a:lnTo>
                  <a:lnTo>
                    <a:pt x="0" y="0"/>
                  </a:lnTo>
                  <a:lnTo>
                    <a:pt x="0" y="1263"/>
                  </a:lnTo>
                  <a:lnTo>
                    <a:pt x="951" y="1263"/>
                  </a:lnTo>
                  <a:lnTo>
                    <a:pt x="951" y="1053"/>
                  </a:lnTo>
                  <a:lnTo>
                    <a:pt x="271" y="1053"/>
                  </a:lnTo>
                  <a:lnTo>
                    <a:pt x="271" y="728"/>
                  </a:lnTo>
                  <a:lnTo>
                    <a:pt x="851" y="728"/>
                  </a:lnTo>
                  <a:lnTo>
                    <a:pt x="851" y="518"/>
                  </a:lnTo>
                  <a:lnTo>
                    <a:pt x="271" y="518"/>
                  </a:lnTo>
                  <a:lnTo>
                    <a:pt x="271" y="210"/>
                  </a:lnTo>
                  <a:lnTo>
                    <a:pt x="667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52A572C0-76CB-E3D5-C86D-54CAB798A2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05" y="1528"/>
              <a:ext cx="1083" cy="1263"/>
            </a:xfrm>
            <a:custGeom>
              <a:avLst/>
              <a:gdLst>
                <a:gd name="T0" fmla="*/ 348 w 626"/>
                <a:gd name="T1" fmla="*/ 284 h 728"/>
                <a:gd name="T2" fmla="*/ 157 w 626"/>
                <a:gd name="T3" fmla="*/ 284 h 728"/>
                <a:gd name="T4" fmla="*/ 157 w 626"/>
                <a:gd name="T5" fmla="*/ 121 h 728"/>
                <a:gd name="T6" fmla="*/ 462 w 626"/>
                <a:gd name="T7" fmla="*/ 121 h 728"/>
                <a:gd name="T8" fmla="*/ 626 w 626"/>
                <a:gd name="T9" fmla="*/ 0 h 728"/>
                <a:gd name="T10" fmla="*/ 0 w 626"/>
                <a:gd name="T11" fmla="*/ 0 h 728"/>
                <a:gd name="T12" fmla="*/ 0 w 626"/>
                <a:gd name="T13" fmla="*/ 728 h 728"/>
                <a:gd name="T14" fmla="*/ 328 w 626"/>
                <a:gd name="T15" fmla="*/ 728 h 728"/>
                <a:gd name="T16" fmla="*/ 617 w 626"/>
                <a:gd name="T17" fmla="*/ 499 h 728"/>
                <a:gd name="T18" fmla="*/ 348 w 626"/>
                <a:gd name="T19" fmla="*/ 284 h 728"/>
                <a:gd name="T20" fmla="*/ 320 w 626"/>
                <a:gd name="T21" fmla="*/ 607 h 728"/>
                <a:gd name="T22" fmla="*/ 157 w 626"/>
                <a:gd name="T23" fmla="*/ 607 h 728"/>
                <a:gd name="T24" fmla="*/ 157 w 626"/>
                <a:gd name="T25" fmla="*/ 405 h 728"/>
                <a:gd name="T26" fmla="*/ 320 w 626"/>
                <a:gd name="T27" fmla="*/ 405 h 728"/>
                <a:gd name="T28" fmla="*/ 466 w 626"/>
                <a:gd name="T29" fmla="*/ 506 h 728"/>
                <a:gd name="T30" fmla="*/ 320 w 626"/>
                <a:gd name="T31" fmla="*/ 60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6" h="728">
                  <a:moveTo>
                    <a:pt x="348" y="284"/>
                  </a:moveTo>
                  <a:cubicBezTo>
                    <a:pt x="157" y="284"/>
                    <a:pt x="157" y="284"/>
                    <a:pt x="157" y="284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462" y="121"/>
                    <a:pt x="462" y="121"/>
                    <a:pt x="462" y="121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328" y="728"/>
                    <a:pt x="328" y="728"/>
                    <a:pt x="328" y="728"/>
                  </a:cubicBezTo>
                  <a:cubicBezTo>
                    <a:pt x="511" y="728"/>
                    <a:pt x="617" y="644"/>
                    <a:pt x="617" y="499"/>
                  </a:cubicBezTo>
                  <a:cubicBezTo>
                    <a:pt x="617" y="360"/>
                    <a:pt x="521" y="284"/>
                    <a:pt x="348" y="284"/>
                  </a:cubicBezTo>
                  <a:close/>
                  <a:moveTo>
                    <a:pt x="320" y="607"/>
                  </a:moveTo>
                  <a:cubicBezTo>
                    <a:pt x="157" y="607"/>
                    <a:pt x="157" y="607"/>
                    <a:pt x="157" y="607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320" y="405"/>
                    <a:pt x="320" y="405"/>
                    <a:pt x="320" y="405"/>
                  </a:cubicBezTo>
                  <a:cubicBezTo>
                    <a:pt x="420" y="405"/>
                    <a:pt x="466" y="439"/>
                    <a:pt x="466" y="506"/>
                  </a:cubicBezTo>
                  <a:cubicBezTo>
                    <a:pt x="466" y="574"/>
                    <a:pt x="417" y="607"/>
                    <a:pt x="320" y="6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28654768-9E8B-4877-E998-659064D0DA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28" y="1528"/>
              <a:ext cx="1054" cy="1263"/>
            </a:xfrm>
            <a:custGeom>
              <a:avLst/>
              <a:gdLst>
                <a:gd name="T0" fmla="*/ 299 w 609"/>
                <a:gd name="T1" fmla="*/ 0 h 728"/>
                <a:gd name="T2" fmla="*/ 0 w 609"/>
                <a:gd name="T3" fmla="*/ 0 h 728"/>
                <a:gd name="T4" fmla="*/ 0 w 609"/>
                <a:gd name="T5" fmla="*/ 728 h 728"/>
                <a:gd name="T6" fmla="*/ 157 w 609"/>
                <a:gd name="T7" fmla="*/ 728 h 728"/>
                <a:gd name="T8" fmla="*/ 157 w 609"/>
                <a:gd name="T9" fmla="*/ 522 h 728"/>
                <a:gd name="T10" fmla="*/ 299 w 609"/>
                <a:gd name="T11" fmla="*/ 522 h 728"/>
                <a:gd name="T12" fmla="*/ 609 w 609"/>
                <a:gd name="T13" fmla="*/ 261 h 728"/>
                <a:gd name="T14" fmla="*/ 299 w 609"/>
                <a:gd name="T15" fmla="*/ 0 h 728"/>
                <a:gd name="T16" fmla="*/ 296 w 609"/>
                <a:gd name="T17" fmla="*/ 401 h 728"/>
                <a:gd name="T18" fmla="*/ 157 w 609"/>
                <a:gd name="T19" fmla="*/ 401 h 728"/>
                <a:gd name="T20" fmla="*/ 157 w 609"/>
                <a:gd name="T21" fmla="*/ 121 h 728"/>
                <a:gd name="T22" fmla="*/ 296 w 609"/>
                <a:gd name="T23" fmla="*/ 121 h 728"/>
                <a:gd name="T24" fmla="*/ 452 w 609"/>
                <a:gd name="T25" fmla="*/ 261 h 728"/>
                <a:gd name="T26" fmla="*/ 296 w 609"/>
                <a:gd name="T27" fmla="*/ 401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9" h="728">
                  <a:moveTo>
                    <a:pt x="2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57" y="728"/>
                    <a:pt x="157" y="728"/>
                    <a:pt x="157" y="728"/>
                  </a:cubicBezTo>
                  <a:cubicBezTo>
                    <a:pt x="157" y="522"/>
                    <a:pt x="157" y="522"/>
                    <a:pt x="157" y="522"/>
                  </a:cubicBezTo>
                  <a:cubicBezTo>
                    <a:pt x="299" y="522"/>
                    <a:pt x="299" y="522"/>
                    <a:pt x="299" y="522"/>
                  </a:cubicBezTo>
                  <a:cubicBezTo>
                    <a:pt x="491" y="522"/>
                    <a:pt x="609" y="421"/>
                    <a:pt x="609" y="261"/>
                  </a:cubicBezTo>
                  <a:cubicBezTo>
                    <a:pt x="609" y="100"/>
                    <a:pt x="491" y="0"/>
                    <a:pt x="299" y="0"/>
                  </a:cubicBezTo>
                  <a:close/>
                  <a:moveTo>
                    <a:pt x="296" y="401"/>
                  </a:moveTo>
                  <a:cubicBezTo>
                    <a:pt x="157" y="401"/>
                    <a:pt x="157" y="401"/>
                    <a:pt x="157" y="40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397" y="121"/>
                    <a:pt x="452" y="171"/>
                    <a:pt x="452" y="261"/>
                  </a:cubicBezTo>
                  <a:cubicBezTo>
                    <a:pt x="452" y="351"/>
                    <a:pt x="397" y="401"/>
                    <a:pt x="296" y="4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F111ABA1-7678-6D51-F6A9-9655AB57E1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1" y="1512"/>
              <a:ext cx="1154" cy="1295"/>
            </a:xfrm>
            <a:custGeom>
              <a:avLst/>
              <a:gdLst>
                <a:gd name="T0" fmla="*/ 530 w 667"/>
                <a:gd name="T1" fmla="*/ 579 h 746"/>
                <a:gd name="T2" fmla="*/ 395 w 667"/>
                <a:gd name="T3" fmla="*/ 613 h 746"/>
                <a:gd name="T4" fmla="*/ 151 w 667"/>
                <a:gd name="T5" fmla="*/ 373 h 746"/>
                <a:gd name="T6" fmla="*/ 395 w 667"/>
                <a:gd name="T7" fmla="*/ 133 h 746"/>
                <a:gd name="T8" fmla="*/ 538 w 667"/>
                <a:gd name="T9" fmla="*/ 177 h 746"/>
                <a:gd name="T10" fmla="*/ 650 w 667"/>
                <a:gd name="T11" fmla="*/ 95 h 746"/>
                <a:gd name="T12" fmla="*/ 650 w 667"/>
                <a:gd name="T13" fmla="*/ 95 h 746"/>
                <a:gd name="T14" fmla="*/ 643 w 667"/>
                <a:gd name="T15" fmla="*/ 88 h 746"/>
                <a:gd name="T16" fmla="*/ 389 w 667"/>
                <a:gd name="T17" fmla="*/ 0 h 746"/>
                <a:gd name="T18" fmla="*/ 110 w 667"/>
                <a:gd name="T19" fmla="*/ 103 h 746"/>
                <a:gd name="T20" fmla="*/ 0 w 667"/>
                <a:gd name="T21" fmla="*/ 369 h 746"/>
                <a:gd name="T22" fmla="*/ 110 w 667"/>
                <a:gd name="T23" fmla="*/ 639 h 746"/>
                <a:gd name="T24" fmla="*/ 388 w 667"/>
                <a:gd name="T25" fmla="*/ 746 h 746"/>
                <a:gd name="T26" fmla="*/ 667 w 667"/>
                <a:gd name="T27" fmla="*/ 635 h 746"/>
                <a:gd name="T28" fmla="*/ 565 w 667"/>
                <a:gd name="T29" fmla="*/ 560 h 746"/>
                <a:gd name="T30" fmla="*/ 530 w 667"/>
                <a:gd name="T31" fmla="*/ 57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7" h="746">
                  <a:moveTo>
                    <a:pt x="530" y="579"/>
                  </a:moveTo>
                  <a:cubicBezTo>
                    <a:pt x="490" y="601"/>
                    <a:pt x="443" y="613"/>
                    <a:pt x="395" y="613"/>
                  </a:cubicBezTo>
                  <a:cubicBezTo>
                    <a:pt x="253" y="613"/>
                    <a:pt x="151" y="512"/>
                    <a:pt x="151" y="373"/>
                  </a:cubicBezTo>
                  <a:cubicBezTo>
                    <a:pt x="151" y="234"/>
                    <a:pt x="253" y="133"/>
                    <a:pt x="395" y="133"/>
                  </a:cubicBezTo>
                  <a:cubicBezTo>
                    <a:pt x="448" y="133"/>
                    <a:pt x="496" y="148"/>
                    <a:pt x="538" y="177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43" y="88"/>
                    <a:pt x="643" y="88"/>
                    <a:pt x="643" y="88"/>
                  </a:cubicBezTo>
                  <a:cubicBezTo>
                    <a:pt x="577" y="30"/>
                    <a:pt x="489" y="0"/>
                    <a:pt x="389" y="0"/>
                  </a:cubicBezTo>
                  <a:cubicBezTo>
                    <a:pt x="280" y="0"/>
                    <a:pt x="181" y="36"/>
                    <a:pt x="110" y="103"/>
                  </a:cubicBezTo>
                  <a:cubicBezTo>
                    <a:pt x="39" y="170"/>
                    <a:pt x="0" y="265"/>
                    <a:pt x="0" y="369"/>
                  </a:cubicBezTo>
                  <a:cubicBezTo>
                    <a:pt x="0" y="474"/>
                    <a:pt x="39" y="570"/>
                    <a:pt x="110" y="639"/>
                  </a:cubicBezTo>
                  <a:cubicBezTo>
                    <a:pt x="181" y="708"/>
                    <a:pt x="280" y="746"/>
                    <a:pt x="388" y="746"/>
                  </a:cubicBezTo>
                  <a:cubicBezTo>
                    <a:pt x="501" y="746"/>
                    <a:pt x="600" y="707"/>
                    <a:pt x="667" y="635"/>
                  </a:cubicBezTo>
                  <a:cubicBezTo>
                    <a:pt x="615" y="597"/>
                    <a:pt x="565" y="560"/>
                    <a:pt x="565" y="560"/>
                  </a:cubicBezTo>
                  <a:lnTo>
                    <a:pt x="530" y="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967DE2D-4061-E6BD-3F87-EA02798F3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" y="1111"/>
              <a:ext cx="2091" cy="2096"/>
            </a:xfrm>
            <a:custGeom>
              <a:avLst/>
              <a:gdLst>
                <a:gd name="T0" fmla="*/ 1209 w 1209"/>
                <a:gd name="T1" fmla="*/ 604 h 1208"/>
                <a:gd name="T2" fmla="*/ 1199 w 1209"/>
                <a:gd name="T3" fmla="*/ 496 h 1208"/>
                <a:gd name="T4" fmla="*/ 1069 w 1209"/>
                <a:gd name="T5" fmla="*/ 592 h 1208"/>
                <a:gd name="T6" fmla="*/ 1069 w 1209"/>
                <a:gd name="T7" fmla="*/ 604 h 1208"/>
                <a:gd name="T8" fmla="*/ 604 w 1209"/>
                <a:gd name="T9" fmla="*/ 1069 h 1208"/>
                <a:gd name="T10" fmla="*/ 139 w 1209"/>
                <a:gd name="T11" fmla="*/ 604 h 1208"/>
                <a:gd name="T12" fmla="*/ 604 w 1209"/>
                <a:gd name="T13" fmla="*/ 139 h 1208"/>
                <a:gd name="T14" fmla="*/ 866 w 1209"/>
                <a:gd name="T15" fmla="*/ 220 h 1208"/>
                <a:gd name="T16" fmla="*/ 984 w 1209"/>
                <a:gd name="T17" fmla="*/ 134 h 1208"/>
                <a:gd name="T18" fmla="*/ 604 w 1209"/>
                <a:gd name="T19" fmla="*/ 0 h 1208"/>
                <a:gd name="T20" fmla="*/ 0 w 1209"/>
                <a:gd name="T21" fmla="*/ 604 h 1208"/>
                <a:gd name="T22" fmla="*/ 604 w 1209"/>
                <a:gd name="T23" fmla="*/ 1208 h 1208"/>
                <a:gd name="T24" fmla="*/ 1209 w 1209"/>
                <a:gd name="T25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9" h="1208">
                  <a:moveTo>
                    <a:pt x="1209" y="604"/>
                  </a:moveTo>
                  <a:cubicBezTo>
                    <a:pt x="1209" y="567"/>
                    <a:pt x="1205" y="531"/>
                    <a:pt x="1199" y="496"/>
                  </a:cubicBezTo>
                  <a:cubicBezTo>
                    <a:pt x="1069" y="592"/>
                    <a:pt x="1069" y="592"/>
                    <a:pt x="1069" y="592"/>
                  </a:cubicBezTo>
                  <a:cubicBezTo>
                    <a:pt x="1069" y="596"/>
                    <a:pt x="1069" y="600"/>
                    <a:pt x="1069" y="604"/>
                  </a:cubicBezTo>
                  <a:cubicBezTo>
                    <a:pt x="1069" y="860"/>
                    <a:pt x="861" y="1069"/>
                    <a:pt x="604" y="1069"/>
                  </a:cubicBezTo>
                  <a:cubicBezTo>
                    <a:pt x="348" y="1069"/>
                    <a:pt x="139" y="860"/>
                    <a:pt x="139" y="604"/>
                  </a:cubicBezTo>
                  <a:cubicBezTo>
                    <a:pt x="139" y="348"/>
                    <a:pt x="348" y="139"/>
                    <a:pt x="604" y="139"/>
                  </a:cubicBezTo>
                  <a:cubicBezTo>
                    <a:pt x="701" y="139"/>
                    <a:pt x="792" y="169"/>
                    <a:pt x="866" y="220"/>
                  </a:cubicBezTo>
                  <a:cubicBezTo>
                    <a:pt x="984" y="134"/>
                    <a:pt x="984" y="134"/>
                    <a:pt x="984" y="134"/>
                  </a:cubicBezTo>
                  <a:cubicBezTo>
                    <a:pt x="880" y="50"/>
                    <a:pt x="748" y="0"/>
                    <a:pt x="604" y="0"/>
                  </a:cubicBezTo>
                  <a:cubicBezTo>
                    <a:pt x="270" y="0"/>
                    <a:pt x="0" y="270"/>
                    <a:pt x="0" y="604"/>
                  </a:cubicBezTo>
                  <a:cubicBezTo>
                    <a:pt x="0" y="938"/>
                    <a:pt x="270" y="1208"/>
                    <a:pt x="604" y="1208"/>
                  </a:cubicBezTo>
                  <a:cubicBezTo>
                    <a:pt x="938" y="1208"/>
                    <a:pt x="1209" y="938"/>
                    <a:pt x="1209" y="6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365A8DC8-B55B-1A45-1F07-3A7FE197D4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" y="1517"/>
              <a:ext cx="1351" cy="913"/>
            </a:xfrm>
            <a:custGeom>
              <a:avLst/>
              <a:gdLst>
                <a:gd name="T0" fmla="*/ 709 w 781"/>
                <a:gd name="T1" fmla="*/ 0 h 526"/>
                <a:gd name="T2" fmla="*/ 781 w 781"/>
                <a:gd name="T3" fmla="*/ 121 h 526"/>
                <a:gd name="T4" fmla="*/ 230 w 781"/>
                <a:gd name="T5" fmla="*/ 526 h 526"/>
                <a:gd name="T6" fmla="*/ 0 w 781"/>
                <a:gd name="T7" fmla="*/ 382 h 526"/>
                <a:gd name="T8" fmla="*/ 0 w 781"/>
                <a:gd name="T9" fmla="*/ 209 h 526"/>
                <a:gd name="T10" fmla="*/ 230 w 781"/>
                <a:gd name="T11" fmla="*/ 353 h 526"/>
                <a:gd name="T12" fmla="*/ 709 w 781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526">
                  <a:moveTo>
                    <a:pt x="709" y="0"/>
                  </a:moveTo>
                  <a:cubicBezTo>
                    <a:pt x="737" y="37"/>
                    <a:pt x="761" y="78"/>
                    <a:pt x="781" y="121"/>
                  </a:cubicBezTo>
                  <a:cubicBezTo>
                    <a:pt x="230" y="526"/>
                    <a:pt x="230" y="526"/>
                    <a:pt x="230" y="526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30" y="353"/>
                    <a:pt x="230" y="353"/>
                    <a:pt x="230" y="353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1451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20_Пользовательский макет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75"/>
          <p:cNvPicPr preferRelativeResize="0"/>
          <p:nvPr/>
        </p:nvPicPr>
        <p:blipFill rotWithShape="1">
          <a:blip r:embed="rId2">
            <a:alphaModFix amt="25000"/>
          </a:blip>
          <a:srcRect l="55750" b="15640"/>
          <a:stretch/>
        </p:blipFill>
        <p:spPr>
          <a:xfrm>
            <a:off x="0" y="154056"/>
            <a:ext cx="3105792" cy="669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5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75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275" cy="72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5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38" cy="19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1" name="Google Shape;111;p75"/>
          <p:cNvSpPr txBox="1">
            <a:spLocks noGrp="1"/>
          </p:cNvSpPr>
          <p:nvPr>
            <p:ph type="body" idx="1"/>
          </p:nvPr>
        </p:nvSpPr>
        <p:spPr>
          <a:xfrm>
            <a:off x="550863" y="1869958"/>
            <a:ext cx="3636962" cy="47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75"/>
          <p:cNvSpPr txBox="1">
            <a:spLocks noGrp="1"/>
          </p:cNvSpPr>
          <p:nvPr>
            <p:ph type="body" idx="2"/>
          </p:nvPr>
        </p:nvSpPr>
        <p:spPr>
          <a:xfrm>
            <a:off x="550863" y="2492375"/>
            <a:ext cx="3636962" cy="38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75"/>
          <p:cNvSpPr txBox="1">
            <a:spLocks noGrp="1"/>
          </p:cNvSpPr>
          <p:nvPr>
            <p:ph type="body" idx="3"/>
          </p:nvPr>
        </p:nvSpPr>
        <p:spPr>
          <a:xfrm>
            <a:off x="4280946" y="1869958"/>
            <a:ext cx="3636962" cy="47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75"/>
          <p:cNvSpPr txBox="1">
            <a:spLocks noGrp="1"/>
          </p:cNvSpPr>
          <p:nvPr>
            <p:ph type="body" idx="4"/>
          </p:nvPr>
        </p:nvSpPr>
        <p:spPr>
          <a:xfrm>
            <a:off x="4280946" y="2492375"/>
            <a:ext cx="3636962" cy="38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75"/>
          <p:cNvSpPr txBox="1">
            <a:spLocks noGrp="1"/>
          </p:cNvSpPr>
          <p:nvPr>
            <p:ph type="body" idx="5"/>
          </p:nvPr>
        </p:nvSpPr>
        <p:spPr>
          <a:xfrm>
            <a:off x="8011029" y="1869958"/>
            <a:ext cx="3636962" cy="47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75"/>
          <p:cNvSpPr txBox="1">
            <a:spLocks noGrp="1"/>
          </p:cNvSpPr>
          <p:nvPr>
            <p:ph type="body" idx="6"/>
          </p:nvPr>
        </p:nvSpPr>
        <p:spPr>
          <a:xfrm>
            <a:off x="8011029" y="2492375"/>
            <a:ext cx="3636962" cy="38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8332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0_Пользовательский макет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50"/>
          <p:cNvPicPr preferRelativeResize="0"/>
          <p:nvPr/>
        </p:nvPicPr>
        <p:blipFill rotWithShape="1">
          <a:blip r:embed="rId2">
            <a:alphaModFix amt="25000"/>
          </a:blip>
          <a:srcRect l="55750" b="15641"/>
          <a:stretch/>
        </p:blipFill>
        <p:spPr>
          <a:xfrm>
            <a:off x="0" y="154056"/>
            <a:ext cx="3105792" cy="669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50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50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275" cy="72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0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38" cy="19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1" name="Google Shape;81;p50"/>
          <p:cNvSpPr txBox="1">
            <a:spLocks noGrp="1"/>
          </p:cNvSpPr>
          <p:nvPr>
            <p:ph type="body" idx="1"/>
          </p:nvPr>
        </p:nvSpPr>
        <p:spPr>
          <a:xfrm>
            <a:off x="550863" y="1869958"/>
            <a:ext cx="5473700" cy="47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50"/>
          <p:cNvSpPr txBox="1">
            <a:spLocks noGrp="1"/>
          </p:cNvSpPr>
          <p:nvPr>
            <p:ph type="body" idx="2"/>
          </p:nvPr>
        </p:nvSpPr>
        <p:spPr>
          <a:xfrm>
            <a:off x="6151563" y="1869958"/>
            <a:ext cx="5473700" cy="47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 i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body" idx="3"/>
          </p:nvPr>
        </p:nvSpPr>
        <p:spPr>
          <a:xfrm>
            <a:off x="550863" y="2492375"/>
            <a:ext cx="5473700" cy="38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8333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50"/>
          <p:cNvSpPr txBox="1">
            <a:spLocks noGrp="1"/>
          </p:cNvSpPr>
          <p:nvPr>
            <p:ph type="body" idx="4"/>
          </p:nvPr>
        </p:nvSpPr>
        <p:spPr>
          <a:xfrm>
            <a:off x="6151563" y="2492375"/>
            <a:ext cx="5473700" cy="38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8333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71103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20_Пользовательский макет">
    <p:bg>
      <p:bgPr>
        <a:solidFill>
          <a:srgbClr val="030D1C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2"/>
          <p:cNvPicPr preferRelativeResize="0"/>
          <p:nvPr/>
        </p:nvPicPr>
        <p:blipFill rotWithShape="1">
          <a:blip r:embed="rId2">
            <a:alphaModFix amt="25000"/>
          </a:blip>
          <a:srcRect l="55750" b="15641"/>
          <a:stretch/>
        </p:blipFill>
        <p:spPr>
          <a:xfrm>
            <a:off x="0" y="154056"/>
            <a:ext cx="3105792" cy="669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275" cy="72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38" cy="19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8830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A0E31-8C38-CDA6-7C7C-3C5D539A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98C8337-7876-D44A-7AD5-E11F940BE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26">
            <a:extLst>
              <a:ext uri="{FF2B5EF4-FFF2-40B4-BE49-F238E27FC236}">
                <a16:creationId xmlns:a16="http://schemas.microsoft.com/office/drawing/2014/main" id="{8C21401A-DDB0-7D67-8F18-FE2D017C7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E7D5E280-B39D-526A-8CA2-4D256EF59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3D91A93E-3C60-5817-6E55-9EA42EDD4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33D48EA-2CB0-CCFB-4335-F33284E073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18FAF859-F294-67ED-732E-52BA26B37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10192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20_Пользовательский макет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1"/>
          <p:cNvSpPr txBox="1">
            <a:spLocks noGrp="1"/>
          </p:cNvSpPr>
          <p:nvPr>
            <p:ph type="title"/>
          </p:nvPr>
        </p:nvSpPr>
        <p:spPr>
          <a:xfrm>
            <a:off x="550863" y="2708920"/>
            <a:ext cx="6408737" cy="259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" name="Google Shape;16;p61"/>
          <p:cNvGrpSpPr/>
          <p:nvPr/>
        </p:nvGrpSpPr>
        <p:grpSpPr>
          <a:xfrm>
            <a:off x="567572" y="549275"/>
            <a:ext cx="1623931" cy="443198"/>
            <a:chOff x="2" y="1111"/>
            <a:chExt cx="7680" cy="2096"/>
          </a:xfrm>
        </p:grpSpPr>
        <p:sp>
          <p:nvSpPr>
            <p:cNvPr id="17" name="Google Shape;17;p61"/>
            <p:cNvSpPr/>
            <p:nvPr/>
          </p:nvSpPr>
          <p:spPr>
            <a:xfrm>
              <a:off x="5425" y="1528"/>
              <a:ext cx="951" cy="1263"/>
            </a:xfrm>
            <a:custGeom>
              <a:avLst/>
              <a:gdLst/>
              <a:ahLst/>
              <a:cxnLst/>
              <a:rect l="l" t="t" r="r" b="b"/>
              <a:pathLst>
                <a:path w="951" h="1263" extrusionOk="0">
                  <a:moveTo>
                    <a:pt x="667" y="210"/>
                  </a:moveTo>
                  <a:lnTo>
                    <a:pt x="951" y="0"/>
                  </a:lnTo>
                  <a:lnTo>
                    <a:pt x="0" y="0"/>
                  </a:lnTo>
                  <a:lnTo>
                    <a:pt x="0" y="1263"/>
                  </a:lnTo>
                  <a:lnTo>
                    <a:pt x="951" y="1263"/>
                  </a:lnTo>
                  <a:lnTo>
                    <a:pt x="951" y="1053"/>
                  </a:lnTo>
                  <a:lnTo>
                    <a:pt x="271" y="1053"/>
                  </a:lnTo>
                  <a:lnTo>
                    <a:pt x="271" y="728"/>
                  </a:lnTo>
                  <a:lnTo>
                    <a:pt x="851" y="728"/>
                  </a:lnTo>
                  <a:lnTo>
                    <a:pt x="851" y="518"/>
                  </a:lnTo>
                  <a:lnTo>
                    <a:pt x="271" y="518"/>
                  </a:lnTo>
                  <a:lnTo>
                    <a:pt x="271" y="210"/>
                  </a:lnTo>
                  <a:lnTo>
                    <a:pt x="667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61"/>
            <p:cNvSpPr/>
            <p:nvPr/>
          </p:nvSpPr>
          <p:spPr>
            <a:xfrm>
              <a:off x="4105" y="1528"/>
              <a:ext cx="1083" cy="1263"/>
            </a:xfrm>
            <a:custGeom>
              <a:avLst/>
              <a:gdLst/>
              <a:ahLst/>
              <a:cxnLst/>
              <a:rect l="l" t="t" r="r" b="b"/>
              <a:pathLst>
                <a:path w="626" h="728" extrusionOk="0">
                  <a:moveTo>
                    <a:pt x="348" y="284"/>
                  </a:moveTo>
                  <a:cubicBezTo>
                    <a:pt x="157" y="284"/>
                    <a:pt x="157" y="284"/>
                    <a:pt x="157" y="284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462" y="121"/>
                    <a:pt x="462" y="121"/>
                    <a:pt x="462" y="121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328" y="728"/>
                    <a:pt x="328" y="728"/>
                    <a:pt x="328" y="728"/>
                  </a:cubicBezTo>
                  <a:cubicBezTo>
                    <a:pt x="511" y="728"/>
                    <a:pt x="617" y="644"/>
                    <a:pt x="617" y="499"/>
                  </a:cubicBezTo>
                  <a:cubicBezTo>
                    <a:pt x="617" y="360"/>
                    <a:pt x="521" y="284"/>
                    <a:pt x="348" y="284"/>
                  </a:cubicBezTo>
                  <a:close/>
                  <a:moveTo>
                    <a:pt x="320" y="607"/>
                  </a:moveTo>
                  <a:cubicBezTo>
                    <a:pt x="157" y="607"/>
                    <a:pt x="157" y="607"/>
                    <a:pt x="157" y="607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320" y="405"/>
                    <a:pt x="320" y="405"/>
                    <a:pt x="320" y="405"/>
                  </a:cubicBezTo>
                  <a:cubicBezTo>
                    <a:pt x="420" y="405"/>
                    <a:pt x="466" y="439"/>
                    <a:pt x="466" y="506"/>
                  </a:cubicBezTo>
                  <a:cubicBezTo>
                    <a:pt x="466" y="574"/>
                    <a:pt x="417" y="607"/>
                    <a:pt x="320" y="6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61"/>
            <p:cNvSpPr/>
            <p:nvPr/>
          </p:nvSpPr>
          <p:spPr>
            <a:xfrm>
              <a:off x="6628" y="1528"/>
              <a:ext cx="1054" cy="1263"/>
            </a:xfrm>
            <a:custGeom>
              <a:avLst/>
              <a:gdLst/>
              <a:ahLst/>
              <a:cxnLst/>
              <a:rect l="l" t="t" r="r" b="b"/>
              <a:pathLst>
                <a:path w="609" h="728" extrusionOk="0">
                  <a:moveTo>
                    <a:pt x="2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57" y="728"/>
                    <a:pt x="157" y="728"/>
                    <a:pt x="157" y="728"/>
                  </a:cubicBezTo>
                  <a:cubicBezTo>
                    <a:pt x="157" y="522"/>
                    <a:pt x="157" y="522"/>
                    <a:pt x="157" y="522"/>
                  </a:cubicBezTo>
                  <a:cubicBezTo>
                    <a:pt x="299" y="522"/>
                    <a:pt x="299" y="522"/>
                    <a:pt x="299" y="522"/>
                  </a:cubicBezTo>
                  <a:cubicBezTo>
                    <a:pt x="491" y="522"/>
                    <a:pt x="609" y="421"/>
                    <a:pt x="609" y="261"/>
                  </a:cubicBezTo>
                  <a:cubicBezTo>
                    <a:pt x="609" y="100"/>
                    <a:pt x="491" y="0"/>
                    <a:pt x="299" y="0"/>
                  </a:cubicBezTo>
                  <a:close/>
                  <a:moveTo>
                    <a:pt x="296" y="401"/>
                  </a:moveTo>
                  <a:cubicBezTo>
                    <a:pt x="157" y="401"/>
                    <a:pt x="157" y="401"/>
                    <a:pt x="157" y="40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397" y="121"/>
                    <a:pt x="452" y="171"/>
                    <a:pt x="452" y="261"/>
                  </a:cubicBezTo>
                  <a:cubicBezTo>
                    <a:pt x="452" y="351"/>
                    <a:pt x="397" y="401"/>
                    <a:pt x="296" y="4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61"/>
            <p:cNvSpPr/>
            <p:nvPr/>
          </p:nvSpPr>
          <p:spPr>
            <a:xfrm>
              <a:off x="2721" y="1512"/>
              <a:ext cx="1154" cy="1295"/>
            </a:xfrm>
            <a:custGeom>
              <a:avLst/>
              <a:gdLst/>
              <a:ahLst/>
              <a:cxnLst/>
              <a:rect l="l" t="t" r="r" b="b"/>
              <a:pathLst>
                <a:path w="667" h="746" extrusionOk="0">
                  <a:moveTo>
                    <a:pt x="530" y="579"/>
                  </a:moveTo>
                  <a:cubicBezTo>
                    <a:pt x="490" y="601"/>
                    <a:pt x="443" y="613"/>
                    <a:pt x="395" y="613"/>
                  </a:cubicBezTo>
                  <a:cubicBezTo>
                    <a:pt x="253" y="613"/>
                    <a:pt x="151" y="512"/>
                    <a:pt x="151" y="373"/>
                  </a:cubicBezTo>
                  <a:cubicBezTo>
                    <a:pt x="151" y="234"/>
                    <a:pt x="253" y="133"/>
                    <a:pt x="395" y="133"/>
                  </a:cubicBezTo>
                  <a:cubicBezTo>
                    <a:pt x="448" y="133"/>
                    <a:pt x="496" y="148"/>
                    <a:pt x="538" y="177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43" y="88"/>
                    <a:pt x="643" y="88"/>
                    <a:pt x="643" y="88"/>
                  </a:cubicBezTo>
                  <a:cubicBezTo>
                    <a:pt x="577" y="30"/>
                    <a:pt x="489" y="0"/>
                    <a:pt x="389" y="0"/>
                  </a:cubicBezTo>
                  <a:cubicBezTo>
                    <a:pt x="280" y="0"/>
                    <a:pt x="181" y="36"/>
                    <a:pt x="110" y="103"/>
                  </a:cubicBezTo>
                  <a:cubicBezTo>
                    <a:pt x="39" y="170"/>
                    <a:pt x="0" y="265"/>
                    <a:pt x="0" y="369"/>
                  </a:cubicBezTo>
                  <a:cubicBezTo>
                    <a:pt x="0" y="474"/>
                    <a:pt x="39" y="570"/>
                    <a:pt x="110" y="639"/>
                  </a:cubicBezTo>
                  <a:cubicBezTo>
                    <a:pt x="181" y="708"/>
                    <a:pt x="280" y="746"/>
                    <a:pt x="388" y="746"/>
                  </a:cubicBezTo>
                  <a:cubicBezTo>
                    <a:pt x="501" y="746"/>
                    <a:pt x="600" y="707"/>
                    <a:pt x="667" y="635"/>
                  </a:cubicBezTo>
                  <a:cubicBezTo>
                    <a:pt x="615" y="597"/>
                    <a:pt x="565" y="560"/>
                    <a:pt x="565" y="560"/>
                  </a:cubicBezTo>
                  <a:lnTo>
                    <a:pt x="530" y="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61"/>
            <p:cNvSpPr/>
            <p:nvPr/>
          </p:nvSpPr>
          <p:spPr>
            <a:xfrm>
              <a:off x="2" y="1111"/>
              <a:ext cx="2091" cy="2096"/>
            </a:xfrm>
            <a:custGeom>
              <a:avLst/>
              <a:gdLst/>
              <a:ahLst/>
              <a:cxnLst/>
              <a:rect l="l" t="t" r="r" b="b"/>
              <a:pathLst>
                <a:path w="1209" h="1208" extrusionOk="0">
                  <a:moveTo>
                    <a:pt x="1209" y="604"/>
                  </a:moveTo>
                  <a:cubicBezTo>
                    <a:pt x="1209" y="567"/>
                    <a:pt x="1205" y="531"/>
                    <a:pt x="1199" y="496"/>
                  </a:cubicBezTo>
                  <a:cubicBezTo>
                    <a:pt x="1069" y="592"/>
                    <a:pt x="1069" y="592"/>
                    <a:pt x="1069" y="592"/>
                  </a:cubicBezTo>
                  <a:cubicBezTo>
                    <a:pt x="1069" y="596"/>
                    <a:pt x="1069" y="600"/>
                    <a:pt x="1069" y="604"/>
                  </a:cubicBezTo>
                  <a:cubicBezTo>
                    <a:pt x="1069" y="860"/>
                    <a:pt x="861" y="1069"/>
                    <a:pt x="604" y="1069"/>
                  </a:cubicBezTo>
                  <a:cubicBezTo>
                    <a:pt x="348" y="1069"/>
                    <a:pt x="139" y="860"/>
                    <a:pt x="139" y="604"/>
                  </a:cubicBezTo>
                  <a:cubicBezTo>
                    <a:pt x="139" y="348"/>
                    <a:pt x="348" y="139"/>
                    <a:pt x="604" y="139"/>
                  </a:cubicBezTo>
                  <a:cubicBezTo>
                    <a:pt x="701" y="139"/>
                    <a:pt x="792" y="169"/>
                    <a:pt x="866" y="220"/>
                  </a:cubicBezTo>
                  <a:cubicBezTo>
                    <a:pt x="984" y="134"/>
                    <a:pt x="984" y="134"/>
                    <a:pt x="984" y="134"/>
                  </a:cubicBezTo>
                  <a:cubicBezTo>
                    <a:pt x="880" y="50"/>
                    <a:pt x="748" y="0"/>
                    <a:pt x="604" y="0"/>
                  </a:cubicBezTo>
                  <a:cubicBezTo>
                    <a:pt x="270" y="0"/>
                    <a:pt x="0" y="270"/>
                    <a:pt x="0" y="604"/>
                  </a:cubicBezTo>
                  <a:cubicBezTo>
                    <a:pt x="0" y="938"/>
                    <a:pt x="270" y="1208"/>
                    <a:pt x="604" y="1208"/>
                  </a:cubicBezTo>
                  <a:cubicBezTo>
                    <a:pt x="938" y="1208"/>
                    <a:pt x="1209" y="938"/>
                    <a:pt x="1209" y="6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61"/>
            <p:cNvSpPr/>
            <p:nvPr/>
          </p:nvSpPr>
          <p:spPr>
            <a:xfrm>
              <a:off x="649" y="1517"/>
              <a:ext cx="1351" cy="913"/>
            </a:xfrm>
            <a:custGeom>
              <a:avLst/>
              <a:gdLst/>
              <a:ahLst/>
              <a:cxnLst/>
              <a:rect l="l" t="t" r="r" b="b"/>
              <a:pathLst>
                <a:path w="781" h="526" extrusionOk="0">
                  <a:moveTo>
                    <a:pt x="709" y="0"/>
                  </a:moveTo>
                  <a:cubicBezTo>
                    <a:pt x="737" y="37"/>
                    <a:pt x="761" y="78"/>
                    <a:pt x="781" y="121"/>
                  </a:cubicBezTo>
                  <a:cubicBezTo>
                    <a:pt x="230" y="526"/>
                    <a:pt x="230" y="526"/>
                    <a:pt x="230" y="526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30" y="353"/>
                    <a:pt x="230" y="353"/>
                    <a:pt x="230" y="353"/>
                  </a:cubicBezTo>
                  <a:lnTo>
                    <a:pt x="7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61"/>
          <p:cNvSpPr txBox="1">
            <a:spLocks noGrp="1"/>
          </p:cNvSpPr>
          <p:nvPr>
            <p:ph type="body" idx="1"/>
          </p:nvPr>
        </p:nvSpPr>
        <p:spPr>
          <a:xfrm>
            <a:off x="568325" y="5502059"/>
            <a:ext cx="6391275" cy="646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05056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91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rgbClr val="030D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028E1D-E453-7585-9EE6-DAD02F263E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55751" b="15642"/>
          <a:stretch/>
        </p:blipFill>
        <p:spPr>
          <a:xfrm>
            <a:off x="0" y="154056"/>
            <a:ext cx="3105792" cy="66964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F5F327-95BB-EB96-14F3-46DE3E7EE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6D75C4-0F8C-6AE2-6B31-9059864A2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D4BF0F-FF5D-CA20-DC8D-3CD8B8700F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CECEC"/>
                </a:solidFill>
              </a:defRPr>
            </a:lvl1pPr>
          </a:lstStyle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5441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bg>
      <p:bgPr>
        <a:gradFill flip="none" rotWithShape="1">
          <a:gsLst>
            <a:gs pos="0">
              <a:srgbClr val="79F993">
                <a:alpha val="27493"/>
              </a:srgbClr>
            </a:gs>
            <a:gs pos="100000">
              <a:schemeClr val="bg1">
                <a:alpha val="57000"/>
              </a:schemeClr>
            </a:gs>
          </a:gsLst>
          <a:lin ang="19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64C46A-FF79-CF4A-98FF-97786B672F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0" y="0"/>
            <a:ext cx="12187560" cy="6855503"/>
          </a:xfrm>
          <a:prstGeom prst="rect">
            <a:avLst/>
          </a:prstGeom>
        </p:spPr>
      </p:pic>
      <p:grpSp>
        <p:nvGrpSpPr>
          <p:cNvPr id="3" name="Group 13">
            <a:extLst>
              <a:ext uri="{FF2B5EF4-FFF2-40B4-BE49-F238E27FC236}">
                <a16:creationId xmlns:a16="http://schemas.microsoft.com/office/drawing/2014/main" id="{8C506A7E-9EE3-8D97-1B5D-3C5C2765BB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67572" y="549275"/>
            <a:ext cx="1623931" cy="443198"/>
            <a:chOff x="2" y="1111"/>
            <a:chExt cx="7680" cy="2096"/>
          </a:xfrm>
          <a:solidFill>
            <a:srgbClr val="374356"/>
          </a:solidFill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A4EE3E04-3490-F58F-D8C0-A8D4DEEFE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5" y="1528"/>
              <a:ext cx="951" cy="1263"/>
            </a:xfrm>
            <a:custGeom>
              <a:avLst/>
              <a:gdLst>
                <a:gd name="T0" fmla="*/ 667 w 951"/>
                <a:gd name="T1" fmla="*/ 210 h 1263"/>
                <a:gd name="T2" fmla="*/ 951 w 951"/>
                <a:gd name="T3" fmla="*/ 0 h 1263"/>
                <a:gd name="T4" fmla="*/ 0 w 951"/>
                <a:gd name="T5" fmla="*/ 0 h 1263"/>
                <a:gd name="T6" fmla="*/ 0 w 951"/>
                <a:gd name="T7" fmla="*/ 1263 h 1263"/>
                <a:gd name="T8" fmla="*/ 951 w 951"/>
                <a:gd name="T9" fmla="*/ 1263 h 1263"/>
                <a:gd name="T10" fmla="*/ 951 w 951"/>
                <a:gd name="T11" fmla="*/ 1053 h 1263"/>
                <a:gd name="T12" fmla="*/ 271 w 951"/>
                <a:gd name="T13" fmla="*/ 1053 h 1263"/>
                <a:gd name="T14" fmla="*/ 271 w 951"/>
                <a:gd name="T15" fmla="*/ 728 h 1263"/>
                <a:gd name="T16" fmla="*/ 851 w 951"/>
                <a:gd name="T17" fmla="*/ 728 h 1263"/>
                <a:gd name="T18" fmla="*/ 851 w 951"/>
                <a:gd name="T19" fmla="*/ 518 h 1263"/>
                <a:gd name="T20" fmla="*/ 271 w 951"/>
                <a:gd name="T21" fmla="*/ 518 h 1263"/>
                <a:gd name="T22" fmla="*/ 271 w 951"/>
                <a:gd name="T23" fmla="*/ 210 h 1263"/>
                <a:gd name="T24" fmla="*/ 667 w 951"/>
                <a:gd name="T25" fmla="*/ 21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1" h="1263">
                  <a:moveTo>
                    <a:pt x="667" y="210"/>
                  </a:moveTo>
                  <a:lnTo>
                    <a:pt x="951" y="0"/>
                  </a:lnTo>
                  <a:lnTo>
                    <a:pt x="0" y="0"/>
                  </a:lnTo>
                  <a:lnTo>
                    <a:pt x="0" y="1263"/>
                  </a:lnTo>
                  <a:lnTo>
                    <a:pt x="951" y="1263"/>
                  </a:lnTo>
                  <a:lnTo>
                    <a:pt x="951" y="1053"/>
                  </a:lnTo>
                  <a:lnTo>
                    <a:pt x="271" y="1053"/>
                  </a:lnTo>
                  <a:lnTo>
                    <a:pt x="271" y="728"/>
                  </a:lnTo>
                  <a:lnTo>
                    <a:pt x="851" y="728"/>
                  </a:lnTo>
                  <a:lnTo>
                    <a:pt x="851" y="518"/>
                  </a:lnTo>
                  <a:lnTo>
                    <a:pt x="271" y="518"/>
                  </a:lnTo>
                  <a:lnTo>
                    <a:pt x="271" y="210"/>
                  </a:lnTo>
                  <a:lnTo>
                    <a:pt x="667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E5CD8AE4-0ED8-67B3-C0E6-64955B21F2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05" y="1528"/>
              <a:ext cx="1083" cy="1263"/>
            </a:xfrm>
            <a:custGeom>
              <a:avLst/>
              <a:gdLst>
                <a:gd name="T0" fmla="*/ 348 w 626"/>
                <a:gd name="T1" fmla="*/ 284 h 728"/>
                <a:gd name="T2" fmla="*/ 157 w 626"/>
                <a:gd name="T3" fmla="*/ 284 h 728"/>
                <a:gd name="T4" fmla="*/ 157 w 626"/>
                <a:gd name="T5" fmla="*/ 121 h 728"/>
                <a:gd name="T6" fmla="*/ 462 w 626"/>
                <a:gd name="T7" fmla="*/ 121 h 728"/>
                <a:gd name="T8" fmla="*/ 626 w 626"/>
                <a:gd name="T9" fmla="*/ 0 h 728"/>
                <a:gd name="T10" fmla="*/ 0 w 626"/>
                <a:gd name="T11" fmla="*/ 0 h 728"/>
                <a:gd name="T12" fmla="*/ 0 w 626"/>
                <a:gd name="T13" fmla="*/ 728 h 728"/>
                <a:gd name="T14" fmla="*/ 328 w 626"/>
                <a:gd name="T15" fmla="*/ 728 h 728"/>
                <a:gd name="T16" fmla="*/ 617 w 626"/>
                <a:gd name="T17" fmla="*/ 499 h 728"/>
                <a:gd name="T18" fmla="*/ 348 w 626"/>
                <a:gd name="T19" fmla="*/ 284 h 728"/>
                <a:gd name="T20" fmla="*/ 320 w 626"/>
                <a:gd name="T21" fmla="*/ 607 h 728"/>
                <a:gd name="T22" fmla="*/ 157 w 626"/>
                <a:gd name="T23" fmla="*/ 607 h 728"/>
                <a:gd name="T24" fmla="*/ 157 w 626"/>
                <a:gd name="T25" fmla="*/ 405 h 728"/>
                <a:gd name="T26" fmla="*/ 320 w 626"/>
                <a:gd name="T27" fmla="*/ 405 h 728"/>
                <a:gd name="T28" fmla="*/ 466 w 626"/>
                <a:gd name="T29" fmla="*/ 506 h 728"/>
                <a:gd name="T30" fmla="*/ 320 w 626"/>
                <a:gd name="T31" fmla="*/ 60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6" h="728">
                  <a:moveTo>
                    <a:pt x="348" y="284"/>
                  </a:moveTo>
                  <a:cubicBezTo>
                    <a:pt x="157" y="284"/>
                    <a:pt x="157" y="284"/>
                    <a:pt x="157" y="284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462" y="121"/>
                    <a:pt x="462" y="121"/>
                    <a:pt x="462" y="121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328" y="728"/>
                    <a:pt x="328" y="728"/>
                    <a:pt x="328" y="728"/>
                  </a:cubicBezTo>
                  <a:cubicBezTo>
                    <a:pt x="511" y="728"/>
                    <a:pt x="617" y="644"/>
                    <a:pt x="617" y="499"/>
                  </a:cubicBezTo>
                  <a:cubicBezTo>
                    <a:pt x="617" y="360"/>
                    <a:pt x="521" y="284"/>
                    <a:pt x="348" y="284"/>
                  </a:cubicBezTo>
                  <a:close/>
                  <a:moveTo>
                    <a:pt x="320" y="607"/>
                  </a:moveTo>
                  <a:cubicBezTo>
                    <a:pt x="157" y="607"/>
                    <a:pt x="157" y="607"/>
                    <a:pt x="157" y="607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320" y="405"/>
                    <a:pt x="320" y="405"/>
                    <a:pt x="320" y="405"/>
                  </a:cubicBezTo>
                  <a:cubicBezTo>
                    <a:pt x="420" y="405"/>
                    <a:pt x="466" y="439"/>
                    <a:pt x="466" y="506"/>
                  </a:cubicBezTo>
                  <a:cubicBezTo>
                    <a:pt x="466" y="574"/>
                    <a:pt x="417" y="607"/>
                    <a:pt x="320" y="6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F40A5E29-E50C-0B7C-5434-42E0C7105C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28" y="1528"/>
              <a:ext cx="1054" cy="1263"/>
            </a:xfrm>
            <a:custGeom>
              <a:avLst/>
              <a:gdLst>
                <a:gd name="T0" fmla="*/ 299 w 609"/>
                <a:gd name="T1" fmla="*/ 0 h 728"/>
                <a:gd name="T2" fmla="*/ 0 w 609"/>
                <a:gd name="T3" fmla="*/ 0 h 728"/>
                <a:gd name="T4" fmla="*/ 0 w 609"/>
                <a:gd name="T5" fmla="*/ 728 h 728"/>
                <a:gd name="T6" fmla="*/ 157 w 609"/>
                <a:gd name="T7" fmla="*/ 728 h 728"/>
                <a:gd name="T8" fmla="*/ 157 w 609"/>
                <a:gd name="T9" fmla="*/ 522 h 728"/>
                <a:gd name="T10" fmla="*/ 299 w 609"/>
                <a:gd name="T11" fmla="*/ 522 h 728"/>
                <a:gd name="T12" fmla="*/ 609 w 609"/>
                <a:gd name="T13" fmla="*/ 261 h 728"/>
                <a:gd name="T14" fmla="*/ 299 w 609"/>
                <a:gd name="T15" fmla="*/ 0 h 728"/>
                <a:gd name="T16" fmla="*/ 296 w 609"/>
                <a:gd name="T17" fmla="*/ 401 h 728"/>
                <a:gd name="T18" fmla="*/ 157 w 609"/>
                <a:gd name="T19" fmla="*/ 401 h 728"/>
                <a:gd name="T20" fmla="*/ 157 w 609"/>
                <a:gd name="T21" fmla="*/ 121 h 728"/>
                <a:gd name="T22" fmla="*/ 296 w 609"/>
                <a:gd name="T23" fmla="*/ 121 h 728"/>
                <a:gd name="T24" fmla="*/ 452 w 609"/>
                <a:gd name="T25" fmla="*/ 261 h 728"/>
                <a:gd name="T26" fmla="*/ 296 w 609"/>
                <a:gd name="T27" fmla="*/ 401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9" h="728">
                  <a:moveTo>
                    <a:pt x="2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57" y="728"/>
                    <a:pt x="157" y="728"/>
                    <a:pt x="157" y="728"/>
                  </a:cubicBezTo>
                  <a:cubicBezTo>
                    <a:pt x="157" y="522"/>
                    <a:pt x="157" y="522"/>
                    <a:pt x="157" y="522"/>
                  </a:cubicBezTo>
                  <a:cubicBezTo>
                    <a:pt x="299" y="522"/>
                    <a:pt x="299" y="522"/>
                    <a:pt x="299" y="522"/>
                  </a:cubicBezTo>
                  <a:cubicBezTo>
                    <a:pt x="491" y="522"/>
                    <a:pt x="609" y="421"/>
                    <a:pt x="609" y="261"/>
                  </a:cubicBezTo>
                  <a:cubicBezTo>
                    <a:pt x="609" y="100"/>
                    <a:pt x="491" y="0"/>
                    <a:pt x="299" y="0"/>
                  </a:cubicBezTo>
                  <a:close/>
                  <a:moveTo>
                    <a:pt x="296" y="401"/>
                  </a:moveTo>
                  <a:cubicBezTo>
                    <a:pt x="157" y="401"/>
                    <a:pt x="157" y="401"/>
                    <a:pt x="157" y="40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397" y="121"/>
                    <a:pt x="452" y="171"/>
                    <a:pt x="452" y="261"/>
                  </a:cubicBezTo>
                  <a:cubicBezTo>
                    <a:pt x="452" y="351"/>
                    <a:pt x="397" y="401"/>
                    <a:pt x="296" y="4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5F23620D-FCEC-355A-9C34-EEEDB815A8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1" y="1512"/>
              <a:ext cx="1154" cy="1295"/>
            </a:xfrm>
            <a:custGeom>
              <a:avLst/>
              <a:gdLst>
                <a:gd name="T0" fmla="*/ 530 w 667"/>
                <a:gd name="T1" fmla="*/ 579 h 746"/>
                <a:gd name="T2" fmla="*/ 395 w 667"/>
                <a:gd name="T3" fmla="*/ 613 h 746"/>
                <a:gd name="T4" fmla="*/ 151 w 667"/>
                <a:gd name="T5" fmla="*/ 373 h 746"/>
                <a:gd name="T6" fmla="*/ 395 w 667"/>
                <a:gd name="T7" fmla="*/ 133 h 746"/>
                <a:gd name="T8" fmla="*/ 538 w 667"/>
                <a:gd name="T9" fmla="*/ 177 h 746"/>
                <a:gd name="T10" fmla="*/ 650 w 667"/>
                <a:gd name="T11" fmla="*/ 95 h 746"/>
                <a:gd name="T12" fmla="*/ 650 w 667"/>
                <a:gd name="T13" fmla="*/ 95 h 746"/>
                <a:gd name="T14" fmla="*/ 643 w 667"/>
                <a:gd name="T15" fmla="*/ 88 h 746"/>
                <a:gd name="T16" fmla="*/ 389 w 667"/>
                <a:gd name="T17" fmla="*/ 0 h 746"/>
                <a:gd name="T18" fmla="*/ 110 w 667"/>
                <a:gd name="T19" fmla="*/ 103 h 746"/>
                <a:gd name="T20" fmla="*/ 0 w 667"/>
                <a:gd name="T21" fmla="*/ 369 h 746"/>
                <a:gd name="T22" fmla="*/ 110 w 667"/>
                <a:gd name="T23" fmla="*/ 639 h 746"/>
                <a:gd name="T24" fmla="*/ 388 w 667"/>
                <a:gd name="T25" fmla="*/ 746 h 746"/>
                <a:gd name="T26" fmla="*/ 667 w 667"/>
                <a:gd name="T27" fmla="*/ 635 h 746"/>
                <a:gd name="T28" fmla="*/ 565 w 667"/>
                <a:gd name="T29" fmla="*/ 560 h 746"/>
                <a:gd name="T30" fmla="*/ 530 w 667"/>
                <a:gd name="T31" fmla="*/ 57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7" h="746">
                  <a:moveTo>
                    <a:pt x="530" y="579"/>
                  </a:moveTo>
                  <a:cubicBezTo>
                    <a:pt x="490" y="601"/>
                    <a:pt x="443" y="613"/>
                    <a:pt x="395" y="613"/>
                  </a:cubicBezTo>
                  <a:cubicBezTo>
                    <a:pt x="253" y="613"/>
                    <a:pt x="151" y="512"/>
                    <a:pt x="151" y="373"/>
                  </a:cubicBezTo>
                  <a:cubicBezTo>
                    <a:pt x="151" y="234"/>
                    <a:pt x="253" y="133"/>
                    <a:pt x="395" y="133"/>
                  </a:cubicBezTo>
                  <a:cubicBezTo>
                    <a:pt x="448" y="133"/>
                    <a:pt x="496" y="148"/>
                    <a:pt x="538" y="177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43" y="88"/>
                    <a:pt x="643" y="88"/>
                    <a:pt x="643" y="88"/>
                  </a:cubicBezTo>
                  <a:cubicBezTo>
                    <a:pt x="577" y="30"/>
                    <a:pt x="489" y="0"/>
                    <a:pt x="389" y="0"/>
                  </a:cubicBezTo>
                  <a:cubicBezTo>
                    <a:pt x="280" y="0"/>
                    <a:pt x="181" y="36"/>
                    <a:pt x="110" y="103"/>
                  </a:cubicBezTo>
                  <a:cubicBezTo>
                    <a:pt x="39" y="170"/>
                    <a:pt x="0" y="265"/>
                    <a:pt x="0" y="369"/>
                  </a:cubicBezTo>
                  <a:cubicBezTo>
                    <a:pt x="0" y="474"/>
                    <a:pt x="39" y="570"/>
                    <a:pt x="110" y="639"/>
                  </a:cubicBezTo>
                  <a:cubicBezTo>
                    <a:pt x="181" y="708"/>
                    <a:pt x="280" y="746"/>
                    <a:pt x="388" y="746"/>
                  </a:cubicBezTo>
                  <a:cubicBezTo>
                    <a:pt x="501" y="746"/>
                    <a:pt x="600" y="707"/>
                    <a:pt x="667" y="635"/>
                  </a:cubicBezTo>
                  <a:cubicBezTo>
                    <a:pt x="615" y="597"/>
                    <a:pt x="565" y="560"/>
                    <a:pt x="565" y="560"/>
                  </a:cubicBezTo>
                  <a:lnTo>
                    <a:pt x="530" y="5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A9B2592F-B73C-D358-5190-8D2769DC1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" y="1111"/>
              <a:ext cx="2091" cy="2096"/>
            </a:xfrm>
            <a:custGeom>
              <a:avLst/>
              <a:gdLst>
                <a:gd name="T0" fmla="*/ 1209 w 1209"/>
                <a:gd name="T1" fmla="*/ 604 h 1208"/>
                <a:gd name="T2" fmla="*/ 1199 w 1209"/>
                <a:gd name="T3" fmla="*/ 496 h 1208"/>
                <a:gd name="T4" fmla="*/ 1069 w 1209"/>
                <a:gd name="T5" fmla="*/ 592 h 1208"/>
                <a:gd name="T6" fmla="*/ 1069 w 1209"/>
                <a:gd name="T7" fmla="*/ 604 h 1208"/>
                <a:gd name="T8" fmla="*/ 604 w 1209"/>
                <a:gd name="T9" fmla="*/ 1069 h 1208"/>
                <a:gd name="T10" fmla="*/ 139 w 1209"/>
                <a:gd name="T11" fmla="*/ 604 h 1208"/>
                <a:gd name="T12" fmla="*/ 604 w 1209"/>
                <a:gd name="T13" fmla="*/ 139 h 1208"/>
                <a:gd name="T14" fmla="*/ 866 w 1209"/>
                <a:gd name="T15" fmla="*/ 220 h 1208"/>
                <a:gd name="T16" fmla="*/ 984 w 1209"/>
                <a:gd name="T17" fmla="*/ 134 h 1208"/>
                <a:gd name="T18" fmla="*/ 604 w 1209"/>
                <a:gd name="T19" fmla="*/ 0 h 1208"/>
                <a:gd name="T20" fmla="*/ 0 w 1209"/>
                <a:gd name="T21" fmla="*/ 604 h 1208"/>
                <a:gd name="T22" fmla="*/ 604 w 1209"/>
                <a:gd name="T23" fmla="*/ 1208 h 1208"/>
                <a:gd name="T24" fmla="*/ 1209 w 1209"/>
                <a:gd name="T25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9" h="1208">
                  <a:moveTo>
                    <a:pt x="1209" y="604"/>
                  </a:moveTo>
                  <a:cubicBezTo>
                    <a:pt x="1209" y="567"/>
                    <a:pt x="1205" y="531"/>
                    <a:pt x="1199" y="496"/>
                  </a:cubicBezTo>
                  <a:cubicBezTo>
                    <a:pt x="1069" y="592"/>
                    <a:pt x="1069" y="592"/>
                    <a:pt x="1069" y="592"/>
                  </a:cubicBezTo>
                  <a:cubicBezTo>
                    <a:pt x="1069" y="596"/>
                    <a:pt x="1069" y="600"/>
                    <a:pt x="1069" y="604"/>
                  </a:cubicBezTo>
                  <a:cubicBezTo>
                    <a:pt x="1069" y="860"/>
                    <a:pt x="861" y="1069"/>
                    <a:pt x="604" y="1069"/>
                  </a:cubicBezTo>
                  <a:cubicBezTo>
                    <a:pt x="348" y="1069"/>
                    <a:pt x="139" y="860"/>
                    <a:pt x="139" y="604"/>
                  </a:cubicBezTo>
                  <a:cubicBezTo>
                    <a:pt x="139" y="348"/>
                    <a:pt x="348" y="139"/>
                    <a:pt x="604" y="139"/>
                  </a:cubicBezTo>
                  <a:cubicBezTo>
                    <a:pt x="701" y="139"/>
                    <a:pt x="792" y="169"/>
                    <a:pt x="866" y="220"/>
                  </a:cubicBezTo>
                  <a:cubicBezTo>
                    <a:pt x="984" y="134"/>
                    <a:pt x="984" y="134"/>
                    <a:pt x="984" y="134"/>
                  </a:cubicBezTo>
                  <a:cubicBezTo>
                    <a:pt x="880" y="50"/>
                    <a:pt x="748" y="0"/>
                    <a:pt x="604" y="0"/>
                  </a:cubicBezTo>
                  <a:cubicBezTo>
                    <a:pt x="270" y="0"/>
                    <a:pt x="0" y="270"/>
                    <a:pt x="0" y="604"/>
                  </a:cubicBezTo>
                  <a:cubicBezTo>
                    <a:pt x="0" y="938"/>
                    <a:pt x="270" y="1208"/>
                    <a:pt x="604" y="1208"/>
                  </a:cubicBezTo>
                  <a:cubicBezTo>
                    <a:pt x="938" y="1208"/>
                    <a:pt x="1209" y="938"/>
                    <a:pt x="1209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9938A39E-17D0-E7E9-0441-A235E889BF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" y="1517"/>
              <a:ext cx="1351" cy="913"/>
            </a:xfrm>
            <a:custGeom>
              <a:avLst/>
              <a:gdLst>
                <a:gd name="T0" fmla="*/ 709 w 781"/>
                <a:gd name="T1" fmla="*/ 0 h 526"/>
                <a:gd name="T2" fmla="*/ 781 w 781"/>
                <a:gd name="T3" fmla="*/ 121 h 526"/>
                <a:gd name="T4" fmla="*/ 230 w 781"/>
                <a:gd name="T5" fmla="*/ 526 h 526"/>
                <a:gd name="T6" fmla="*/ 0 w 781"/>
                <a:gd name="T7" fmla="*/ 382 h 526"/>
                <a:gd name="T8" fmla="*/ 0 w 781"/>
                <a:gd name="T9" fmla="*/ 209 h 526"/>
                <a:gd name="T10" fmla="*/ 230 w 781"/>
                <a:gd name="T11" fmla="*/ 353 h 526"/>
                <a:gd name="T12" fmla="*/ 709 w 781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526">
                  <a:moveTo>
                    <a:pt x="709" y="0"/>
                  </a:moveTo>
                  <a:cubicBezTo>
                    <a:pt x="737" y="37"/>
                    <a:pt x="761" y="78"/>
                    <a:pt x="781" y="121"/>
                  </a:cubicBezTo>
                  <a:cubicBezTo>
                    <a:pt x="230" y="526"/>
                    <a:pt x="230" y="526"/>
                    <a:pt x="230" y="526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30" y="353"/>
                    <a:pt x="230" y="353"/>
                    <a:pt x="230" y="353"/>
                  </a:cubicBezTo>
                  <a:lnTo>
                    <a:pt x="7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BA49242-952D-FEA4-BAC6-C9D07946C4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708920"/>
            <a:ext cx="6408737" cy="2592238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rgbClr val="374356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7" name="Текст 14">
            <a:extLst>
              <a:ext uri="{FF2B5EF4-FFF2-40B4-BE49-F238E27FC236}">
                <a16:creationId xmlns:a16="http://schemas.microsoft.com/office/drawing/2014/main" id="{62C7A69D-F5D8-2441-069B-04EED84215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325" y="5502059"/>
            <a:ext cx="6391275" cy="646973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374356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79396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9A02A7-EB00-2A36-9B49-937D94CEB7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F558E-D777-6F9E-9BE2-B02998848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3370139"/>
            <a:ext cx="6408737" cy="2592238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rgbClr val="374356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1504A4BB-43B0-5631-254D-62A65B2B0DB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67572" y="549275"/>
            <a:ext cx="1623931" cy="443198"/>
            <a:chOff x="2" y="1111"/>
            <a:chExt cx="7680" cy="2096"/>
          </a:xfrm>
          <a:solidFill>
            <a:srgbClr val="374356"/>
          </a:solidFill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2441724E-E81B-52EB-8244-F4B197DA62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5" y="1528"/>
              <a:ext cx="951" cy="1263"/>
            </a:xfrm>
            <a:custGeom>
              <a:avLst/>
              <a:gdLst>
                <a:gd name="T0" fmla="*/ 667 w 951"/>
                <a:gd name="T1" fmla="*/ 210 h 1263"/>
                <a:gd name="T2" fmla="*/ 951 w 951"/>
                <a:gd name="T3" fmla="*/ 0 h 1263"/>
                <a:gd name="T4" fmla="*/ 0 w 951"/>
                <a:gd name="T5" fmla="*/ 0 h 1263"/>
                <a:gd name="T6" fmla="*/ 0 w 951"/>
                <a:gd name="T7" fmla="*/ 1263 h 1263"/>
                <a:gd name="T8" fmla="*/ 951 w 951"/>
                <a:gd name="T9" fmla="*/ 1263 h 1263"/>
                <a:gd name="T10" fmla="*/ 951 w 951"/>
                <a:gd name="T11" fmla="*/ 1053 h 1263"/>
                <a:gd name="T12" fmla="*/ 271 w 951"/>
                <a:gd name="T13" fmla="*/ 1053 h 1263"/>
                <a:gd name="T14" fmla="*/ 271 w 951"/>
                <a:gd name="T15" fmla="*/ 728 h 1263"/>
                <a:gd name="T16" fmla="*/ 851 w 951"/>
                <a:gd name="T17" fmla="*/ 728 h 1263"/>
                <a:gd name="T18" fmla="*/ 851 w 951"/>
                <a:gd name="T19" fmla="*/ 518 h 1263"/>
                <a:gd name="T20" fmla="*/ 271 w 951"/>
                <a:gd name="T21" fmla="*/ 518 h 1263"/>
                <a:gd name="T22" fmla="*/ 271 w 951"/>
                <a:gd name="T23" fmla="*/ 210 h 1263"/>
                <a:gd name="T24" fmla="*/ 667 w 951"/>
                <a:gd name="T25" fmla="*/ 21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1" h="1263">
                  <a:moveTo>
                    <a:pt x="667" y="210"/>
                  </a:moveTo>
                  <a:lnTo>
                    <a:pt x="951" y="0"/>
                  </a:lnTo>
                  <a:lnTo>
                    <a:pt x="0" y="0"/>
                  </a:lnTo>
                  <a:lnTo>
                    <a:pt x="0" y="1263"/>
                  </a:lnTo>
                  <a:lnTo>
                    <a:pt x="951" y="1263"/>
                  </a:lnTo>
                  <a:lnTo>
                    <a:pt x="951" y="1053"/>
                  </a:lnTo>
                  <a:lnTo>
                    <a:pt x="271" y="1053"/>
                  </a:lnTo>
                  <a:lnTo>
                    <a:pt x="271" y="728"/>
                  </a:lnTo>
                  <a:lnTo>
                    <a:pt x="851" y="728"/>
                  </a:lnTo>
                  <a:lnTo>
                    <a:pt x="851" y="518"/>
                  </a:lnTo>
                  <a:lnTo>
                    <a:pt x="271" y="518"/>
                  </a:lnTo>
                  <a:lnTo>
                    <a:pt x="271" y="210"/>
                  </a:lnTo>
                  <a:lnTo>
                    <a:pt x="667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52A572C0-76CB-E3D5-C86D-54CAB798A2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05" y="1528"/>
              <a:ext cx="1083" cy="1263"/>
            </a:xfrm>
            <a:custGeom>
              <a:avLst/>
              <a:gdLst>
                <a:gd name="T0" fmla="*/ 348 w 626"/>
                <a:gd name="T1" fmla="*/ 284 h 728"/>
                <a:gd name="T2" fmla="*/ 157 w 626"/>
                <a:gd name="T3" fmla="*/ 284 h 728"/>
                <a:gd name="T4" fmla="*/ 157 w 626"/>
                <a:gd name="T5" fmla="*/ 121 h 728"/>
                <a:gd name="T6" fmla="*/ 462 w 626"/>
                <a:gd name="T7" fmla="*/ 121 h 728"/>
                <a:gd name="T8" fmla="*/ 626 w 626"/>
                <a:gd name="T9" fmla="*/ 0 h 728"/>
                <a:gd name="T10" fmla="*/ 0 w 626"/>
                <a:gd name="T11" fmla="*/ 0 h 728"/>
                <a:gd name="T12" fmla="*/ 0 w 626"/>
                <a:gd name="T13" fmla="*/ 728 h 728"/>
                <a:gd name="T14" fmla="*/ 328 w 626"/>
                <a:gd name="T15" fmla="*/ 728 h 728"/>
                <a:gd name="T16" fmla="*/ 617 w 626"/>
                <a:gd name="T17" fmla="*/ 499 h 728"/>
                <a:gd name="T18" fmla="*/ 348 w 626"/>
                <a:gd name="T19" fmla="*/ 284 h 728"/>
                <a:gd name="T20" fmla="*/ 320 w 626"/>
                <a:gd name="T21" fmla="*/ 607 h 728"/>
                <a:gd name="T22" fmla="*/ 157 w 626"/>
                <a:gd name="T23" fmla="*/ 607 h 728"/>
                <a:gd name="T24" fmla="*/ 157 w 626"/>
                <a:gd name="T25" fmla="*/ 405 h 728"/>
                <a:gd name="T26" fmla="*/ 320 w 626"/>
                <a:gd name="T27" fmla="*/ 405 h 728"/>
                <a:gd name="T28" fmla="*/ 466 w 626"/>
                <a:gd name="T29" fmla="*/ 506 h 728"/>
                <a:gd name="T30" fmla="*/ 320 w 626"/>
                <a:gd name="T31" fmla="*/ 60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6" h="728">
                  <a:moveTo>
                    <a:pt x="348" y="284"/>
                  </a:moveTo>
                  <a:cubicBezTo>
                    <a:pt x="157" y="284"/>
                    <a:pt x="157" y="284"/>
                    <a:pt x="157" y="284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462" y="121"/>
                    <a:pt x="462" y="121"/>
                    <a:pt x="462" y="121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328" y="728"/>
                    <a:pt x="328" y="728"/>
                    <a:pt x="328" y="728"/>
                  </a:cubicBezTo>
                  <a:cubicBezTo>
                    <a:pt x="511" y="728"/>
                    <a:pt x="617" y="644"/>
                    <a:pt x="617" y="499"/>
                  </a:cubicBezTo>
                  <a:cubicBezTo>
                    <a:pt x="617" y="360"/>
                    <a:pt x="521" y="284"/>
                    <a:pt x="348" y="284"/>
                  </a:cubicBezTo>
                  <a:close/>
                  <a:moveTo>
                    <a:pt x="320" y="607"/>
                  </a:moveTo>
                  <a:cubicBezTo>
                    <a:pt x="157" y="607"/>
                    <a:pt x="157" y="607"/>
                    <a:pt x="157" y="607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320" y="405"/>
                    <a:pt x="320" y="405"/>
                    <a:pt x="320" y="405"/>
                  </a:cubicBezTo>
                  <a:cubicBezTo>
                    <a:pt x="420" y="405"/>
                    <a:pt x="466" y="439"/>
                    <a:pt x="466" y="506"/>
                  </a:cubicBezTo>
                  <a:cubicBezTo>
                    <a:pt x="466" y="574"/>
                    <a:pt x="417" y="607"/>
                    <a:pt x="320" y="6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28654768-9E8B-4877-E998-659064D0DA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28" y="1528"/>
              <a:ext cx="1054" cy="1263"/>
            </a:xfrm>
            <a:custGeom>
              <a:avLst/>
              <a:gdLst>
                <a:gd name="T0" fmla="*/ 299 w 609"/>
                <a:gd name="T1" fmla="*/ 0 h 728"/>
                <a:gd name="T2" fmla="*/ 0 w 609"/>
                <a:gd name="T3" fmla="*/ 0 h 728"/>
                <a:gd name="T4" fmla="*/ 0 w 609"/>
                <a:gd name="T5" fmla="*/ 728 h 728"/>
                <a:gd name="T6" fmla="*/ 157 w 609"/>
                <a:gd name="T7" fmla="*/ 728 h 728"/>
                <a:gd name="T8" fmla="*/ 157 w 609"/>
                <a:gd name="T9" fmla="*/ 522 h 728"/>
                <a:gd name="T10" fmla="*/ 299 w 609"/>
                <a:gd name="T11" fmla="*/ 522 h 728"/>
                <a:gd name="T12" fmla="*/ 609 w 609"/>
                <a:gd name="T13" fmla="*/ 261 h 728"/>
                <a:gd name="T14" fmla="*/ 299 w 609"/>
                <a:gd name="T15" fmla="*/ 0 h 728"/>
                <a:gd name="T16" fmla="*/ 296 w 609"/>
                <a:gd name="T17" fmla="*/ 401 h 728"/>
                <a:gd name="T18" fmla="*/ 157 w 609"/>
                <a:gd name="T19" fmla="*/ 401 h 728"/>
                <a:gd name="T20" fmla="*/ 157 w 609"/>
                <a:gd name="T21" fmla="*/ 121 h 728"/>
                <a:gd name="T22" fmla="*/ 296 w 609"/>
                <a:gd name="T23" fmla="*/ 121 h 728"/>
                <a:gd name="T24" fmla="*/ 452 w 609"/>
                <a:gd name="T25" fmla="*/ 261 h 728"/>
                <a:gd name="T26" fmla="*/ 296 w 609"/>
                <a:gd name="T27" fmla="*/ 401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9" h="728">
                  <a:moveTo>
                    <a:pt x="2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57" y="728"/>
                    <a:pt x="157" y="728"/>
                    <a:pt x="157" y="728"/>
                  </a:cubicBezTo>
                  <a:cubicBezTo>
                    <a:pt x="157" y="522"/>
                    <a:pt x="157" y="522"/>
                    <a:pt x="157" y="522"/>
                  </a:cubicBezTo>
                  <a:cubicBezTo>
                    <a:pt x="299" y="522"/>
                    <a:pt x="299" y="522"/>
                    <a:pt x="299" y="522"/>
                  </a:cubicBezTo>
                  <a:cubicBezTo>
                    <a:pt x="491" y="522"/>
                    <a:pt x="609" y="421"/>
                    <a:pt x="609" y="261"/>
                  </a:cubicBezTo>
                  <a:cubicBezTo>
                    <a:pt x="609" y="100"/>
                    <a:pt x="491" y="0"/>
                    <a:pt x="299" y="0"/>
                  </a:cubicBezTo>
                  <a:close/>
                  <a:moveTo>
                    <a:pt x="296" y="401"/>
                  </a:moveTo>
                  <a:cubicBezTo>
                    <a:pt x="157" y="401"/>
                    <a:pt x="157" y="401"/>
                    <a:pt x="157" y="40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397" y="121"/>
                    <a:pt x="452" y="171"/>
                    <a:pt x="452" y="261"/>
                  </a:cubicBezTo>
                  <a:cubicBezTo>
                    <a:pt x="452" y="351"/>
                    <a:pt x="397" y="401"/>
                    <a:pt x="296" y="4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F111ABA1-7678-6D51-F6A9-9655AB57E1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1" y="1512"/>
              <a:ext cx="1154" cy="1295"/>
            </a:xfrm>
            <a:custGeom>
              <a:avLst/>
              <a:gdLst>
                <a:gd name="T0" fmla="*/ 530 w 667"/>
                <a:gd name="T1" fmla="*/ 579 h 746"/>
                <a:gd name="T2" fmla="*/ 395 w 667"/>
                <a:gd name="T3" fmla="*/ 613 h 746"/>
                <a:gd name="T4" fmla="*/ 151 w 667"/>
                <a:gd name="T5" fmla="*/ 373 h 746"/>
                <a:gd name="T6" fmla="*/ 395 w 667"/>
                <a:gd name="T7" fmla="*/ 133 h 746"/>
                <a:gd name="T8" fmla="*/ 538 w 667"/>
                <a:gd name="T9" fmla="*/ 177 h 746"/>
                <a:gd name="T10" fmla="*/ 650 w 667"/>
                <a:gd name="T11" fmla="*/ 95 h 746"/>
                <a:gd name="T12" fmla="*/ 650 w 667"/>
                <a:gd name="T13" fmla="*/ 95 h 746"/>
                <a:gd name="T14" fmla="*/ 643 w 667"/>
                <a:gd name="T15" fmla="*/ 88 h 746"/>
                <a:gd name="T16" fmla="*/ 389 w 667"/>
                <a:gd name="T17" fmla="*/ 0 h 746"/>
                <a:gd name="T18" fmla="*/ 110 w 667"/>
                <a:gd name="T19" fmla="*/ 103 h 746"/>
                <a:gd name="T20" fmla="*/ 0 w 667"/>
                <a:gd name="T21" fmla="*/ 369 h 746"/>
                <a:gd name="T22" fmla="*/ 110 w 667"/>
                <a:gd name="T23" fmla="*/ 639 h 746"/>
                <a:gd name="T24" fmla="*/ 388 w 667"/>
                <a:gd name="T25" fmla="*/ 746 h 746"/>
                <a:gd name="T26" fmla="*/ 667 w 667"/>
                <a:gd name="T27" fmla="*/ 635 h 746"/>
                <a:gd name="T28" fmla="*/ 565 w 667"/>
                <a:gd name="T29" fmla="*/ 560 h 746"/>
                <a:gd name="T30" fmla="*/ 530 w 667"/>
                <a:gd name="T31" fmla="*/ 57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7" h="746">
                  <a:moveTo>
                    <a:pt x="530" y="579"/>
                  </a:moveTo>
                  <a:cubicBezTo>
                    <a:pt x="490" y="601"/>
                    <a:pt x="443" y="613"/>
                    <a:pt x="395" y="613"/>
                  </a:cubicBezTo>
                  <a:cubicBezTo>
                    <a:pt x="253" y="613"/>
                    <a:pt x="151" y="512"/>
                    <a:pt x="151" y="373"/>
                  </a:cubicBezTo>
                  <a:cubicBezTo>
                    <a:pt x="151" y="234"/>
                    <a:pt x="253" y="133"/>
                    <a:pt x="395" y="133"/>
                  </a:cubicBezTo>
                  <a:cubicBezTo>
                    <a:pt x="448" y="133"/>
                    <a:pt x="496" y="148"/>
                    <a:pt x="538" y="177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43" y="88"/>
                    <a:pt x="643" y="88"/>
                    <a:pt x="643" y="88"/>
                  </a:cubicBezTo>
                  <a:cubicBezTo>
                    <a:pt x="577" y="30"/>
                    <a:pt x="489" y="0"/>
                    <a:pt x="389" y="0"/>
                  </a:cubicBezTo>
                  <a:cubicBezTo>
                    <a:pt x="280" y="0"/>
                    <a:pt x="181" y="36"/>
                    <a:pt x="110" y="103"/>
                  </a:cubicBezTo>
                  <a:cubicBezTo>
                    <a:pt x="39" y="170"/>
                    <a:pt x="0" y="265"/>
                    <a:pt x="0" y="369"/>
                  </a:cubicBezTo>
                  <a:cubicBezTo>
                    <a:pt x="0" y="474"/>
                    <a:pt x="39" y="570"/>
                    <a:pt x="110" y="639"/>
                  </a:cubicBezTo>
                  <a:cubicBezTo>
                    <a:pt x="181" y="708"/>
                    <a:pt x="280" y="746"/>
                    <a:pt x="388" y="746"/>
                  </a:cubicBezTo>
                  <a:cubicBezTo>
                    <a:pt x="501" y="746"/>
                    <a:pt x="600" y="707"/>
                    <a:pt x="667" y="635"/>
                  </a:cubicBezTo>
                  <a:cubicBezTo>
                    <a:pt x="615" y="597"/>
                    <a:pt x="565" y="560"/>
                    <a:pt x="565" y="560"/>
                  </a:cubicBezTo>
                  <a:lnTo>
                    <a:pt x="530" y="5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967DE2D-4061-E6BD-3F87-EA02798F31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" y="1111"/>
              <a:ext cx="2091" cy="2096"/>
            </a:xfrm>
            <a:custGeom>
              <a:avLst/>
              <a:gdLst>
                <a:gd name="T0" fmla="*/ 1209 w 1209"/>
                <a:gd name="T1" fmla="*/ 604 h 1208"/>
                <a:gd name="T2" fmla="*/ 1199 w 1209"/>
                <a:gd name="T3" fmla="*/ 496 h 1208"/>
                <a:gd name="T4" fmla="*/ 1069 w 1209"/>
                <a:gd name="T5" fmla="*/ 592 h 1208"/>
                <a:gd name="T6" fmla="*/ 1069 w 1209"/>
                <a:gd name="T7" fmla="*/ 604 h 1208"/>
                <a:gd name="T8" fmla="*/ 604 w 1209"/>
                <a:gd name="T9" fmla="*/ 1069 h 1208"/>
                <a:gd name="T10" fmla="*/ 139 w 1209"/>
                <a:gd name="T11" fmla="*/ 604 h 1208"/>
                <a:gd name="T12" fmla="*/ 604 w 1209"/>
                <a:gd name="T13" fmla="*/ 139 h 1208"/>
                <a:gd name="T14" fmla="*/ 866 w 1209"/>
                <a:gd name="T15" fmla="*/ 220 h 1208"/>
                <a:gd name="T16" fmla="*/ 984 w 1209"/>
                <a:gd name="T17" fmla="*/ 134 h 1208"/>
                <a:gd name="T18" fmla="*/ 604 w 1209"/>
                <a:gd name="T19" fmla="*/ 0 h 1208"/>
                <a:gd name="T20" fmla="*/ 0 w 1209"/>
                <a:gd name="T21" fmla="*/ 604 h 1208"/>
                <a:gd name="T22" fmla="*/ 604 w 1209"/>
                <a:gd name="T23" fmla="*/ 1208 h 1208"/>
                <a:gd name="T24" fmla="*/ 1209 w 1209"/>
                <a:gd name="T25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9" h="1208">
                  <a:moveTo>
                    <a:pt x="1209" y="604"/>
                  </a:moveTo>
                  <a:cubicBezTo>
                    <a:pt x="1209" y="567"/>
                    <a:pt x="1205" y="531"/>
                    <a:pt x="1199" y="496"/>
                  </a:cubicBezTo>
                  <a:cubicBezTo>
                    <a:pt x="1069" y="592"/>
                    <a:pt x="1069" y="592"/>
                    <a:pt x="1069" y="592"/>
                  </a:cubicBezTo>
                  <a:cubicBezTo>
                    <a:pt x="1069" y="596"/>
                    <a:pt x="1069" y="600"/>
                    <a:pt x="1069" y="604"/>
                  </a:cubicBezTo>
                  <a:cubicBezTo>
                    <a:pt x="1069" y="860"/>
                    <a:pt x="861" y="1069"/>
                    <a:pt x="604" y="1069"/>
                  </a:cubicBezTo>
                  <a:cubicBezTo>
                    <a:pt x="348" y="1069"/>
                    <a:pt x="139" y="860"/>
                    <a:pt x="139" y="604"/>
                  </a:cubicBezTo>
                  <a:cubicBezTo>
                    <a:pt x="139" y="348"/>
                    <a:pt x="348" y="139"/>
                    <a:pt x="604" y="139"/>
                  </a:cubicBezTo>
                  <a:cubicBezTo>
                    <a:pt x="701" y="139"/>
                    <a:pt x="792" y="169"/>
                    <a:pt x="866" y="220"/>
                  </a:cubicBezTo>
                  <a:cubicBezTo>
                    <a:pt x="984" y="134"/>
                    <a:pt x="984" y="134"/>
                    <a:pt x="984" y="134"/>
                  </a:cubicBezTo>
                  <a:cubicBezTo>
                    <a:pt x="880" y="50"/>
                    <a:pt x="748" y="0"/>
                    <a:pt x="604" y="0"/>
                  </a:cubicBezTo>
                  <a:cubicBezTo>
                    <a:pt x="270" y="0"/>
                    <a:pt x="0" y="270"/>
                    <a:pt x="0" y="604"/>
                  </a:cubicBezTo>
                  <a:cubicBezTo>
                    <a:pt x="0" y="938"/>
                    <a:pt x="270" y="1208"/>
                    <a:pt x="604" y="1208"/>
                  </a:cubicBezTo>
                  <a:cubicBezTo>
                    <a:pt x="938" y="1208"/>
                    <a:pt x="1209" y="938"/>
                    <a:pt x="1209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365A8DC8-B55B-1A45-1F07-3A7FE197D4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" y="1517"/>
              <a:ext cx="1351" cy="913"/>
            </a:xfrm>
            <a:custGeom>
              <a:avLst/>
              <a:gdLst>
                <a:gd name="T0" fmla="*/ 709 w 781"/>
                <a:gd name="T1" fmla="*/ 0 h 526"/>
                <a:gd name="T2" fmla="*/ 781 w 781"/>
                <a:gd name="T3" fmla="*/ 121 h 526"/>
                <a:gd name="T4" fmla="*/ 230 w 781"/>
                <a:gd name="T5" fmla="*/ 526 h 526"/>
                <a:gd name="T6" fmla="*/ 0 w 781"/>
                <a:gd name="T7" fmla="*/ 382 h 526"/>
                <a:gd name="T8" fmla="*/ 0 w 781"/>
                <a:gd name="T9" fmla="*/ 209 h 526"/>
                <a:gd name="T10" fmla="*/ 230 w 781"/>
                <a:gd name="T11" fmla="*/ 353 h 526"/>
                <a:gd name="T12" fmla="*/ 709 w 781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526">
                  <a:moveTo>
                    <a:pt x="709" y="0"/>
                  </a:moveTo>
                  <a:cubicBezTo>
                    <a:pt x="737" y="37"/>
                    <a:pt x="761" y="78"/>
                    <a:pt x="781" y="121"/>
                  </a:cubicBezTo>
                  <a:cubicBezTo>
                    <a:pt x="230" y="526"/>
                    <a:pt x="230" y="526"/>
                    <a:pt x="230" y="526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30" y="353"/>
                    <a:pt x="230" y="353"/>
                    <a:pt x="230" y="353"/>
                  </a:cubicBezTo>
                  <a:lnTo>
                    <a:pt x="7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610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178F3F-6250-5CF9-A461-8EB727D35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D3F81-C357-8A56-367C-37420F1A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A73DF0-1B44-DF47-F321-B9AA0927E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617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B63305-3D89-4B1E-CB7D-04742AEC07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двумя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CB23B73-8721-9A43-8E1A-AD289DD6D1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3F069020-58E8-61DE-A300-3EF03A0D1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15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6A039111-D43A-9900-82EB-AA19E564C9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492375"/>
            <a:ext cx="5473700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2B3A6112-86B2-157C-B327-F77E3A593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1563" y="2492375"/>
            <a:ext cx="5473700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404250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946E7D-C65F-FD27-1D1C-7E859767A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72214DF1-E866-8B99-E803-235743B5E963}"/>
              </a:ext>
            </a:extLst>
          </p:cNvPr>
          <p:cNvSpPr/>
          <p:nvPr userDrawn="1"/>
        </p:nvSpPr>
        <p:spPr>
          <a:xfrm rot="5400000">
            <a:off x="-358185" y="311887"/>
            <a:ext cx="6956386" cy="6240016"/>
          </a:xfrm>
          <a:prstGeom prst="round2SameRect">
            <a:avLst>
              <a:gd name="adj1" fmla="val 11711"/>
              <a:gd name="adj2" fmla="val 0"/>
            </a:avLst>
          </a:prstGeom>
          <a:gradFill flip="none" rotWithShape="1">
            <a:gsLst>
              <a:gs pos="83000">
                <a:srgbClr val="1DCE41"/>
              </a:gs>
              <a:gs pos="0">
                <a:srgbClr val="2BC7D4"/>
              </a:gs>
            </a:gsLst>
            <a:lin ang="8400000" scaled="0"/>
            <a:tileRect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05930"/>
            <a:ext cx="5113089" cy="215676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Важный слайд </a:t>
            </a:r>
            <a:br>
              <a:rPr lang="ru-RU" dirty="0"/>
            </a:br>
            <a:r>
              <a:rPr lang="ru-RU" dirty="0"/>
              <a:t>с выводом </a:t>
            </a:r>
            <a:r>
              <a:rPr lang="en-US" dirty="0"/>
              <a:t>/ </a:t>
            </a:r>
            <a:r>
              <a:rPr lang="ru-RU" dirty="0"/>
              <a:t>длинным заголовком </a:t>
            </a:r>
            <a:br>
              <a:rPr lang="ru-RU" dirty="0"/>
            </a:br>
            <a:r>
              <a:rPr lang="ru-RU" dirty="0"/>
              <a:t>в левой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838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0BFC19-8712-FE9A-93C7-701609C930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05930"/>
            <a:ext cx="5113089" cy="2156766"/>
          </a:xfrm>
        </p:spPr>
        <p:txBody>
          <a:bodyPr>
            <a:normAutofit/>
          </a:bodyPr>
          <a:lstStyle>
            <a:lvl1pPr>
              <a:defRPr sz="3600">
                <a:solidFill>
                  <a:srgbClr val="374356"/>
                </a:solidFill>
              </a:defRPr>
            </a:lvl1pPr>
          </a:lstStyle>
          <a:p>
            <a:r>
              <a:rPr lang="ru-RU" dirty="0"/>
              <a:t>Важный слайд </a:t>
            </a:r>
            <a:br>
              <a:rPr lang="ru-RU" dirty="0"/>
            </a:br>
            <a:r>
              <a:rPr lang="ru-RU" dirty="0"/>
              <a:t>с выводом </a:t>
            </a:r>
            <a:r>
              <a:rPr lang="en-US" dirty="0"/>
              <a:t>/ </a:t>
            </a:r>
            <a:r>
              <a:rPr lang="ru-RU" dirty="0"/>
              <a:t>длинным заголовком </a:t>
            </a:r>
            <a:br>
              <a:rPr lang="ru-RU" dirty="0"/>
            </a:br>
            <a:r>
              <a:rPr lang="ru-RU" dirty="0"/>
              <a:t>в левой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7456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4564B84-C280-6CE7-968B-41DE46020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4537074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2B6198-6C65-4182-871F-938206D30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07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4564B84-C280-6CE7-968B-41DE46020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4537074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2B6198-6C65-4182-871F-938206D30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18">
            <a:extLst>
              <a:ext uri="{FF2B5EF4-FFF2-40B4-BE49-F238E27FC236}">
                <a16:creationId xmlns:a16="http://schemas.microsoft.com/office/drawing/2014/main" id="{2BFCC237-9991-2342-F6D0-3DBACA6636D3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60839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5" name="Рисунок 18">
            <a:extLst>
              <a:ext uri="{FF2B5EF4-FFF2-40B4-BE49-F238E27FC236}">
                <a16:creationId xmlns:a16="http://schemas.microsoft.com/office/drawing/2014/main" id="{C066770B-BD80-DE2C-5B6C-7C9F08BD0820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60839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6" name="Рисунок 18">
            <a:extLst>
              <a:ext uri="{FF2B5EF4-FFF2-40B4-BE49-F238E27FC236}">
                <a16:creationId xmlns:a16="http://schemas.microsoft.com/office/drawing/2014/main" id="{57CCB9F2-873F-F32E-047E-E2C8910D6BE9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418214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7" name="Рисунок 18">
            <a:extLst>
              <a:ext uri="{FF2B5EF4-FFF2-40B4-BE49-F238E27FC236}">
                <a16:creationId xmlns:a16="http://schemas.microsoft.com/office/drawing/2014/main" id="{622CB1E5-7F1E-140A-2497-62F1551B3CD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418214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8" name="Рисунок 18">
            <a:extLst>
              <a:ext uri="{FF2B5EF4-FFF2-40B4-BE49-F238E27FC236}">
                <a16:creationId xmlns:a16="http://schemas.microsoft.com/office/drawing/2014/main" id="{1CC34CE6-BC1A-3818-9699-803062A308E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289876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9" name="Рисунок 18">
            <a:extLst>
              <a:ext uri="{FF2B5EF4-FFF2-40B4-BE49-F238E27FC236}">
                <a16:creationId xmlns:a16="http://schemas.microsoft.com/office/drawing/2014/main" id="{BDA6E984-01FF-2F7C-0A9A-BF03539409A7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289876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1" name="Рисунок 18">
            <a:extLst>
              <a:ext uri="{FF2B5EF4-FFF2-40B4-BE49-F238E27FC236}">
                <a16:creationId xmlns:a16="http://schemas.microsoft.com/office/drawing/2014/main" id="{AB5AEE65-67F3-460A-49CA-09FB4E3DE7B5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147251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2" name="Рисунок 18">
            <a:extLst>
              <a:ext uri="{FF2B5EF4-FFF2-40B4-BE49-F238E27FC236}">
                <a16:creationId xmlns:a16="http://schemas.microsoft.com/office/drawing/2014/main" id="{BD120796-C66C-F4CE-06F0-ED1E06CC3A4F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147251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3" name="Рисунок 18">
            <a:extLst>
              <a:ext uri="{FF2B5EF4-FFF2-40B4-BE49-F238E27FC236}">
                <a16:creationId xmlns:a16="http://schemas.microsoft.com/office/drawing/2014/main" id="{8A17B35E-819D-456B-26FE-F6EB4C706B5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8018913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4" name="Рисунок 18">
            <a:extLst>
              <a:ext uri="{FF2B5EF4-FFF2-40B4-BE49-F238E27FC236}">
                <a16:creationId xmlns:a16="http://schemas.microsoft.com/office/drawing/2014/main" id="{25A353A1-2E38-D987-2A8F-435BE79D9BAD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8018913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5" name="Рисунок 18">
            <a:extLst>
              <a:ext uri="{FF2B5EF4-FFF2-40B4-BE49-F238E27FC236}">
                <a16:creationId xmlns:a16="http://schemas.microsoft.com/office/drawing/2014/main" id="{6C3005F9-1BDA-EB80-DE3A-B581953BEDC1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9876288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6" name="Рисунок 18">
            <a:extLst>
              <a:ext uri="{FF2B5EF4-FFF2-40B4-BE49-F238E27FC236}">
                <a16:creationId xmlns:a16="http://schemas.microsoft.com/office/drawing/2014/main" id="{38451FCD-4874-5F6E-0F85-B75899981394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9876288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7342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D44E9A-BCE2-A274-9E4A-9D81CF857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двумя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CB23B73-8721-9A43-8E1A-AD289DD6D1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3F069020-58E8-61DE-A300-3EF03A0D1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15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2B3A6112-86B2-157C-B327-F77E3A593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1563" y="2492375"/>
            <a:ext cx="5473700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99411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A0E31-8C38-CDA6-7C7C-3C5D539A6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98C8337-7876-D44A-7AD5-E11F940BE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26">
            <a:extLst>
              <a:ext uri="{FF2B5EF4-FFF2-40B4-BE49-F238E27FC236}">
                <a16:creationId xmlns:a16="http://schemas.microsoft.com/office/drawing/2014/main" id="{8C21401A-DDB0-7D67-8F18-FE2D017C7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E7D5E280-B39D-526A-8CA2-4D256EF59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3D91A93E-3C60-5817-6E55-9EA42EDD4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33D48EA-2CB0-CCFB-4335-F33284E073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18FAF859-F294-67ED-732E-52BA26B37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2921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7516D1-2A68-F968-06E2-F5549D8C9A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55751" b="15642"/>
          <a:stretch/>
        </p:blipFill>
        <p:spPr>
          <a:xfrm>
            <a:off x="0" y="154056"/>
            <a:ext cx="3105792" cy="66964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B5AC39-96C5-083A-DCE8-1917AD7476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двумя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CB23B73-8721-9A43-8E1A-AD289DD6D1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3F069020-58E8-61DE-A300-3EF03A0D1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15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6A039111-D43A-9900-82EB-AA19E564C9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492375"/>
            <a:ext cx="5473700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2B3A6112-86B2-157C-B327-F77E3A593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1563" y="2492375"/>
            <a:ext cx="5473700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0901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8CBA7E-A8D3-DE0C-6547-7F81D5D24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98C8337-7876-D44A-7AD5-E11F940BE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E7D5E280-B39D-526A-8CA2-4D256EF59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3D91A93E-3C60-5817-6E55-9EA42EDD4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3357563"/>
            <a:ext cx="3636962" cy="2951162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33D48EA-2CB0-CCFB-4335-F33284E073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18FAF859-F294-67ED-732E-52BA26B37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3357563"/>
            <a:ext cx="3636962" cy="2951162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837041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169196E-AC0B-6602-2E8F-07461BABAF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5">
            <a:extLst>
              <a:ext uri="{FF2B5EF4-FFF2-40B4-BE49-F238E27FC236}">
                <a16:creationId xmlns:a16="http://schemas.microsoft.com/office/drawing/2014/main" id="{23B29B4B-5784-AFFD-0521-4FFD7927CF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Текст 26">
            <a:extLst>
              <a:ext uri="{FF2B5EF4-FFF2-40B4-BE49-F238E27FC236}">
                <a16:creationId xmlns:a16="http://schemas.microsoft.com/office/drawing/2014/main" id="{7421AA93-497A-2D3C-8F67-A5DEB19949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AB39451-3A97-D9C3-CAAC-9409E2E095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26">
            <a:extLst>
              <a:ext uri="{FF2B5EF4-FFF2-40B4-BE49-F238E27FC236}">
                <a16:creationId xmlns:a16="http://schemas.microsoft.com/office/drawing/2014/main" id="{0B42955F-F655-0802-E477-D545D16BC8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01B07AD-18BC-A93E-8C3A-B59AE3B37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Текст 26">
            <a:extLst>
              <a:ext uri="{FF2B5EF4-FFF2-40B4-BE49-F238E27FC236}">
                <a16:creationId xmlns:a16="http://schemas.microsoft.com/office/drawing/2014/main" id="{909BE45E-826B-3339-E1B1-7AAF19757A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Рисунок 18">
            <a:extLst>
              <a:ext uri="{FF2B5EF4-FFF2-40B4-BE49-F238E27FC236}">
                <a16:creationId xmlns:a16="http://schemas.microsoft.com/office/drawing/2014/main" id="{D5239E74-2266-1DA2-2D2E-E8436C4EAA1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863" y="1952191"/>
            <a:ext cx="1969575" cy="194396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17" name="Рисунок 18">
            <a:extLst>
              <a:ext uri="{FF2B5EF4-FFF2-40B4-BE49-F238E27FC236}">
                <a16:creationId xmlns:a16="http://schemas.microsoft.com/office/drawing/2014/main" id="{A0223B90-D6DF-06A9-0BD6-D9B3C74074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80946" y="1952191"/>
            <a:ext cx="1969575" cy="194396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8">
            <a:extLst>
              <a:ext uri="{FF2B5EF4-FFF2-40B4-BE49-F238E27FC236}">
                <a16:creationId xmlns:a16="http://schemas.microsoft.com/office/drawing/2014/main" id="{DA90D217-B154-91E5-A402-8F3256076A5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11029" y="1952191"/>
            <a:ext cx="1969575" cy="194396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8041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B7A1A0D-F623-A602-0BC6-714DD30851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26">
            <a:extLst>
              <a:ext uri="{FF2B5EF4-FFF2-40B4-BE49-F238E27FC236}">
                <a16:creationId xmlns:a16="http://schemas.microsoft.com/office/drawing/2014/main" id="{88BB4120-284D-C857-EE11-7463E238D0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4174134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6">
            <a:extLst>
              <a:ext uri="{FF2B5EF4-FFF2-40B4-BE49-F238E27FC236}">
                <a16:creationId xmlns:a16="http://schemas.microsoft.com/office/drawing/2014/main" id="{2CB9D2CF-E7EA-80CE-9D29-03B828168C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819" y="4174134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6">
            <a:extLst>
              <a:ext uri="{FF2B5EF4-FFF2-40B4-BE49-F238E27FC236}">
                <a16:creationId xmlns:a16="http://schemas.microsoft.com/office/drawing/2014/main" id="{350257DA-3697-F30A-82D9-C1BFB0FD8E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47732" y="4166618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ED702CC9-3EF3-461C-A51A-76F06E8AD9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8775" y="4166618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E4969E23-33BA-B814-325C-1BB7A7CAFC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Текст 5">
            <a:extLst>
              <a:ext uri="{FF2B5EF4-FFF2-40B4-BE49-F238E27FC236}">
                <a16:creationId xmlns:a16="http://schemas.microsoft.com/office/drawing/2014/main" id="{6746AFEF-BF78-5120-35C8-D4A40D95E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819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D2B1709A-57BF-35BD-F3E5-4862D28000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7732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F0D6EE75-0CE7-2070-208F-5A167A7A7D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8775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57B7CA2D-8606-2B09-8D36-22C3BC2A6A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0863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8626EAC3-DD47-9C2A-97E3-67DA0BDBAEA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6925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0" name="Рисунок 18">
            <a:extLst>
              <a:ext uri="{FF2B5EF4-FFF2-40B4-BE49-F238E27FC236}">
                <a16:creationId xmlns:a16="http://schemas.microsoft.com/office/drawing/2014/main" id="{875D4B2B-2663-55B4-2B65-34E1E93729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37275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1" name="Рисунок 18">
            <a:extLst>
              <a:ext uri="{FF2B5EF4-FFF2-40B4-BE49-F238E27FC236}">
                <a16:creationId xmlns:a16="http://schemas.microsoft.com/office/drawing/2014/main" id="{8DAC2E63-753F-D3D5-C750-DF1E79388D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23337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59025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A1730E-86E7-EE42-AEED-F84F5F4A3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98C8337-7876-D44A-7AD5-E11F940BE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26">
            <a:extLst>
              <a:ext uri="{FF2B5EF4-FFF2-40B4-BE49-F238E27FC236}">
                <a16:creationId xmlns:a16="http://schemas.microsoft.com/office/drawing/2014/main" id="{8C21401A-DDB0-7D67-8F18-FE2D017C7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E7D5E280-B39D-526A-8CA2-4D256EF59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3D91A93E-3C60-5817-6E55-9EA42EDD4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33D48EA-2CB0-CCFB-4335-F33284E073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18FAF859-F294-67ED-732E-52BA26B37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Рисунок 18">
            <a:extLst>
              <a:ext uri="{FF2B5EF4-FFF2-40B4-BE49-F238E27FC236}">
                <a16:creationId xmlns:a16="http://schemas.microsoft.com/office/drawing/2014/main" id="{9D64B682-BF90-A864-79EC-545ECE3B747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863" y="1952191"/>
            <a:ext cx="1969575" cy="1943968"/>
          </a:xfrm>
          <a:prstGeom prst="roundRect">
            <a:avLst>
              <a:gd name="adj" fmla="val 1057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1F78D738-FF53-7E7F-8DA9-2C45AE3E0C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80946" y="1952191"/>
            <a:ext cx="1969575" cy="1943968"/>
          </a:xfrm>
          <a:prstGeom prst="roundRect">
            <a:avLst>
              <a:gd name="adj" fmla="val 1264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2E05F162-2201-E0C8-3C1C-49B5FE414C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11029" y="1952191"/>
            <a:ext cx="1969575" cy="1943968"/>
          </a:xfrm>
          <a:prstGeom prst="roundRect">
            <a:avLst>
              <a:gd name="adj" fmla="val 11955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543929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1F196F-A833-31A5-CAD6-4D12BD870B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5615208-1C0B-4704-906E-4FFA6150EF5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ru-RU" sz="3200" b="1" i="0" baseline="0" dirty="0">
              <a:latin typeface="SB Sans Display" panose="020B0503040504020204" pitchFamily="34" charset="0"/>
              <a:ea typeface="+mj-ea"/>
              <a:cs typeface="+mj-cs"/>
              <a:sym typeface="SB Sans Display" panose="020B050304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8AA-1650-4B2B-A25C-90CE8FC9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F96AD-3371-46CD-95D9-B62AA7B2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F12D9-FEC3-4EA4-A6E9-E19D26A7EC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Рисунок 18">
            <a:extLst>
              <a:ext uri="{FF2B5EF4-FFF2-40B4-BE49-F238E27FC236}">
                <a16:creationId xmlns:a16="http://schemas.microsoft.com/office/drawing/2014/main" id="{945F23BB-B33E-09F1-7A11-B8E40452DF1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863" y="1916113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5" name="Текст 26">
            <a:extLst>
              <a:ext uri="{FF2B5EF4-FFF2-40B4-BE49-F238E27FC236}">
                <a16:creationId xmlns:a16="http://schemas.microsoft.com/office/drawing/2014/main" id="{C740F737-5570-9857-D7B2-BBDD617B1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3501008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8" name="Рисунок 18">
            <a:extLst>
              <a:ext uri="{FF2B5EF4-FFF2-40B4-BE49-F238E27FC236}">
                <a16:creationId xmlns:a16="http://schemas.microsoft.com/office/drawing/2014/main" id="{E8DE75AE-D6C6-7B6A-FB54-31020474DAE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66543" y="1916113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6A459FC6-08E3-E884-7482-386A43EC8E3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5145" y="1916113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068908BC-1885-76B7-1E08-4F90FF80AA4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66543" y="3501008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9" name="Текст 26">
            <a:extLst>
              <a:ext uri="{FF2B5EF4-FFF2-40B4-BE49-F238E27FC236}">
                <a16:creationId xmlns:a16="http://schemas.microsoft.com/office/drawing/2014/main" id="{A5F3C314-3F2A-87C7-8D2C-59A2056E0A2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87745" y="3502310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0" name="Рисунок 18">
            <a:extLst>
              <a:ext uri="{FF2B5EF4-FFF2-40B4-BE49-F238E27FC236}">
                <a16:creationId xmlns:a16="http://schemas.microsoft.com/office/drawing/2014/main" id="{6FAC3B4C-401B-F899-7CCC-CCA1C22423D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50863" y="4282796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1" name="Текст 26">
            <a:extLst>
              <a:ext uri="{FF2B5EF4-FFF2-40B4-BE49-F238E27FC236}">
                <a16:creationId xmlns:a16="http://schemas.microsoft.com/office/drawing/2014/main" id="{09FBF07E-CF6E-A94D-108E-FAF2B142202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0863" y="5867691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2" name="Рисунок 18">
            <a:extLst>
              <a:ext uri="{FF2B5EF4-FFF2-40B4-BE49-F238E27FC236}">
                <a16:creationId xmlns:a16="http://schemas.microsoft.com/office/drawing/2014/main" id="{D732A7EC-C8B8-DEF2-7CE1-95C07ADE6303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466543" y="4282796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3" name="Рисунок 18">
            <a:extLst>
              <a:ext uri="{FF2B5EF4-FFF2-40B4-BE49-F238E27FC236}">
                <a16:creationId xmlns:a16="http://schemas.microsoft.com/office/drawing/2014/main" id="{06E9A4D0-93E7-AFF7-3DF7-B635268338B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405145" y="4282796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4" name="Текст 26">
            <a:extLst>
              <a:ext uri="{FF2B5EF4-FFF2-40B4-BE49-F238E27FC236}">
                <a16:creationId xmlns:a16="http://schemas.microsoft.com/office/drawing/2014/main" id="{B30C93C4-E342-9FA9-B049-4546C171DEA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66543" y="5867691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5" name="Текст 26">
            <a:extLst>
              <a:ext uri="{FF2B5EF4-FFF2-40B4-BE49-F238E27FC236}">
                <a16:creationId xmlns:a16="http://schemas.microsoft.com/office/drawing/2014/main" id="{A1BB4686-D920-0C48-B28E-B16B11D7E70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87745" y="5868993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92142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71BAD4-5A1D-E146-FB70-144B7775A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CB23B73-8721-9A43-8E1A-AD289DD6D1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6A039111-D43A-9900-82EB-AA19E564C9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423389FB-EB3F-14C0-D1D3-61ECB3CAC5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819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Текст 26">
            <a:extLst>
              <a:ext uri="{FF2B5EF4-FFF2-40B4-BE49-F238E27FC236}">
                <a16:creationId xmlns:a16="http://schemas.microsoft.com/office/drawing/2014/main" id="{5FEFE520-8CFB-0479-2D83-ECAA7B92B0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819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820E3D36-E265-408E-8C3F-436B1C4C8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7732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9A2472C1-39A6-55D8-4030-33C4BF3241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47732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321FF41F-0CCB-D23B-16E2-230474C6F8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8775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Текст 26">
            <a:extLst>
              <a:ext uri="{FF2B5EF4-FFF2-40B4-BE49-F238E27FC236}">
                <a16:creationId xmlns:a16="http://schemas.microsoft.com/office/drawing/2014/main" id="{ECBFC981-FDC6-1DCB-E9A7-CCBF8E496A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8775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780270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46EAD9-74E1-037B-363A-4238280F10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5615208-1C0B-4704-906E-4FFA6150EF5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ru-RU" sz="3200" b="1" i="0" baseline="0" dirty="0">
              <a:latin typeface="SB Sans Display" panose="020B0503040504020204" pitchFamily="34" charset="0"/>
              <a:ea typeface="+mj-ea"/>
              <a:cs typeface="+mj-cs"/>
              <a:sym typeface="SB Sans Display" panose="020B050304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8AA-1650-4B2B-A25C-90CE8FC9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F96AD-3371-46CD-95D9-B62AA7B2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F12D9-FEC3-4EA4-A6E9-E19D26A7E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387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DDEC2B-ABCD-A858-1A5E-DB29CC793A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5615208-1C0B-4704-906E-4FFA6150EF5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ru-RU" sz="3200" b="1" i="0" baseline="0" dirty="0">
              <a:latin typeface="SB Sans Display" panose="020B0503040504020204" pitchFamily="34" charset="0"/>
              <a:ea typeface="+mj-ea"/>
              <a:cs typeface="+mj-cs"/>
              <a:sym typeface="SB Sans Display" panose="020B050304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8AA-1650-4B2B-A25C-90CE8FC9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F96AD-3371-46CD-95D9-B62AA7B2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F12D9-FEC3-4EA4-A6E9-E19D26A7E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054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803976-B602-CB51-3F04-9040640F5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1061-1E45-F041-2D9E-9742138B2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6913288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3A5C0-AD0E-7AB1-6EF6-8721261B8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7458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39FF3E-2C27-FDA4-7D3E-C033E1C37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олилиния 1">
            <a:extLst>
              <a:ext uri="{FF2B5EF4-FFF2-40B4-BE49-F238E27FC236}">
                <a16:creationId xmlns:a16="http://schemas.microsoft.com/office/drawing/2014/main" id="{33226CFB-C6F4-52DE-207B-BC9B9AE3BD88}"/>
              </a:ext>
            </a:extLst>
          </p:cNvPr>
          <p:cNvSpPr/>
          <p:nvPr userDrawn="1"/>
        </p:nvSpPr>
        <p:spPr>
          <a:xfrm>
            <a:off x="7210921" y="-49696"/>
            <a:ext cx="4981080" cy="6957393"/>
          </a:xfrm>
          <a:custGeom>
            <a:avLst/>
            <a:gdLst>
              <a:gd name="connsiteX0" fmla="*/ 698118 w 4295776"/>
              <a:gd name="connsiteY0" fmla="*/ 0 h 6858000"/>
              <a:gd name="connsiteX1" fmla="*/ 4295776 w 4295776"/>
              <a:gd name="connsiteY1" fmla="*/ 0 h 6858000"/>
              <a:gd name="connsiteX2" fmla="*/ 4295776 w 4295776"/>
              <a:gd name="connsiteY2" fmla="*/ 6858000 h 6858000"/>
              <a:gd name="connsiteX3" fmla="*/ 698118 w 4295776"/>
              <a:gd name="connsiteY3" fmla="*/ 6858000 h 6858000"/>
              <a:gd name="connsiteX4" fmla="*/ 0 w 4295776"/>
              <a:gd name="connsiteY4" fmla="*/ 6159882 h 6858000"/>
              <a:gd name="connsiteX5" fmla="*/ 0 w 4295776"/>
              <a:gd name="connsiteY5" fmla="*/ 698118 h 6858000"/>
              <a:gd name="connsiteX6" fmla="*/ 698118 w 429577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5776" h="6858000">
                <a:moveTo>
                  <a:pt x="698118" y="0"/>
                </a:moveTo>
                <a:lnTo>
                  <a:pt x="4295776" y="0"/>
                </a:lnTo>
                <a:lnTo>
                  <a:pt x="4295776" y="6858000"/>
                </a:lnTo>
                <a:lnTo>
                  <a:pt x="698118" y="6858000"/>
                </a:lnTo>
                <a:cubicBezTo>
                  <a:pt x="312558" y="6858000"/>
                  <a:pt x="0" y="6545442"/>
                  <a:pt x="0" y="6159882"/>
                </a:cubicBezTo>
                <a:lnTo>
                  <a:pt x="0" y="698118"/>
                </a:lnTo>
                <a:cubicBezTo>
                  <a:pt x="0" y="312558"/>
                  <a:pt x="312558" y="0"/>
                  <a:pt x="698118" y="0"/>
                </a:cubicBezTo>
                <a:close/>
              </a:path>
            </a:pathLst>
          </a:custGeom>
          <a:gradFill flip="none" rotWithShape="1">
            <a:gsLst>
              <a:gs pos="0">
                <a:srgbClr val="1DCE41"/>
              </a:gs>
              <a:gs pos="100000">
                <a:srgbClr val="2BC7D4"/>
              </a:gs>
            </a:gsLst>
            <a:lin ang="2700000" scaled="1"/>
            <a:tileRect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3A5C0-AD0E-7AB1-6EF6-8721261B8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729BC94-26AD-07CF-A1B2-CC0952BE1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4321000" cy="1224136"/>
          </a:xfrm>
        </p:spPr>
        <p:txBody>
          <a:bodyPr/>
          <a:lstStyle/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EDE0D7B-7BA4-B458-A118-4017212500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2144" y="404665"/>
            <a:ext cx="4248995" cy="122413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ru-RU" dirty="0"/>
              <a:t>Образец</a:t>
            </a:r>
          </a:p>
          <a:p>
            <a:pPr lvl="0">
              <a:spcBef>
                <a:spcPct val="0"/>
              </a:spcBef>
              <a:buNone/>
            </a:pP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30725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0B3527-E3B4-8F14-DB44-E3C46D7020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рямоугольник с двумя скругленными соседними углами 7">
            <a:extLst>
              <a:ext uri="{FF2B5EF4-FFF2-40B4-BE49-F238E27FC236}">
                <a16:creationId xmlns:a16="http://schemas.microsoft.com/office/drawing/2014/main" id="{49C3F284-2F56-50B4-7717-6DE58AE9A6C9}"/>
              </a:ext>
            </a:extLst>
          </p:cNvPr>
          <p:cNvSpPr/>
          <p:nvPr userDrawn="1"/>
        </p:nvSpPr>
        <p:spPr>
          <a:xfrm rot="5400000">
            <a:off x="-358185" y="311887"/>
            <a:ext cx="6956386" cy="6240016"/>
          </a:xfrm>
          <a:prstGeom prst="round2SameRect">
            <a:avLst>
              <a:gd name="adj1" fmla="val 11711"/>
              <a:gd name="adj2" fmla="val 0"/>
            </a:avLst>
          </a:prstGeom>
          <a:gradFill>
            <a:gsLst>
              <a:gs pos="0">
                <a:srgbClr val="0F8290"/>
              </a:gs>
              <a:gs pos="100000">
                <a:srgbClr val="030D1C">
                  <a:alpha val="0"/>
                </a:srgbClr>
              </a:gs>
            </a:gsLst>
            <a:lin ang="3000000" scaled="0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05930"/>
            <a:ext cx="5113089" cy="215676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Важный слайд </a:t>
            </a:r>
            <a:br>
              <a:rPr lang="ru-RU" dirty="0"/>
            </a:br>
            <a:r>
              <a:rPr lang="ru-RU" dirty="0"/>
              <a:t>с выводом </a:t>
            </a:r>
            <a:r>
              <a:rPr lang="en-US" dirty="0"/>
              <a:t>/ </a:t>
            </a:r>
            <a:r>
              <a:rPr lang="ru-RU" dirty="0"/>
              <a:t>длинным заголовком </a:t>
            </a:r>
            <a:br>
              <a:rPr lang="ru-RU" dirty="0"/>
            </a:br>
            <a:r>
              <a:rPr lang="ru-RU" dirty="0"/>
              <a:t>в левой части</a:t>
            </a:r>
          </a:p>
        </p:txBody>
      </p:sp>
    </p:spTree>
    <p:extLst>
      <p:ext uri="{BB962C8B-B14F-4D97-AF65-F5344CB8AC3E}">
        <p14:creationId xmlns:p14="http://schemas.microsoft.com/office/powerpoint/2010/main" val="22017931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803976-B602-CB51-3F04-9040640F54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1061-1E45-F041-2D9E-9742138B2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6913288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3A5C0-AD0E-7AB1-6EF6-8721261B8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F66950CA-DDFD-553C-56F9-202FFF0E8418}"/>
              </a:ext>
            </a:extLst>
          </p:cNvPr>
          <p:cNvSpPr/>
          <p:nvPr userDrawn="1"/>
        </p:nvSpPr>
        <p:spPr>
          <a:xfrm>
            <a:off x="7833965" y="-49696"/>
            <a:ext cx="4358035" cy="6957393"/>
          </a:xfrm>
          <a:custGeom>
            <a:avLst/>
            <a:gdLst>
              <a:gd name="connsiteX0" fmla="*/ 698118 w 4295776"/>
              <a:gd name="connsiteY0" fmla="*/ 0 h 6858000"/>
              <a:gd name="connsiteX1" fmla="*/ 4295776 w 4295776"/>
              <a:gd name="connsiteY1" fmla="*/ 0 h 6858000"/>
              <a:gd name="connsiteX2" fmla="*/ 4295776 w 4295776"/>
              <a:gd name="connsiteY2" fmla="*/ 6858000 h 6858000"/>
              <a:gd name="connsiteX3" fmla="*/ 698118 w 4295776"/>
              <a:gd name="connsiteY3" fmla="*/ 6858000 h 6858000"/>
              <a:gd name="connsiteX4" fmla="*/ 0 w 4295776"/>
              <a:gd name="connsiteY4" fmla="*/ 6159882 h 6858000"/>
              <a:gd name="connsiteX5" fmla="*/ 0 w 4295776"/>
              <a:gd name="connsiteY5" fmla="*/ 698118 h 6858000"/>
              <a:gd name="connsiteX6" fmla="*/ 698118 w 429577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5776" h="6858000">
                <a:moveTo>
                  <a:pt x="698118" y="0"/>
                </a:moveTo>
                <a:lnTo>
                  <a:pt x="4295776" y="0"/>
                </a:lnTo>
                <a:lnTo>
                  <a:pt x="4295776" y="6858000"/>
                </a:lnTo>
                <a:lnTo>
                  <a:pt x="698118" y="6858000"/>
                </a:lnTo>
                <a:cubicBezTo>
                  <a:pt x="312558" y="6858000"/>
                  <a:pt x="0" y="6545442"/>
                  <a:pt x="0" y="6159882"/>
                </a:cubicBezTo>
                <a:lnTo>
                  <a:pt x="0" y="698118"/>
                </a:lnTo>
                <a:cubicBezTo>
                  <a:pt x="0" y="312558"/>
                  <a:pt x="312558" y="0"/>
                  <a:pt x="698118" y="0"/>
                </a:cubicBezTo>
                <a:close/>
              </a:path>
            </a:pathLst>
          </a:custGeom>
          <a:gradFill flip="none" rotWithShape="1">
            <a:gsLst>
              <a:gs pos="0">
                <a:srgbClr val="1DCE41"/>
              </a:gs>
              <a:gs pos="100000">
                <a:srgbClr val="2BC7D4"/>
              </a:gs>
            </a:gsLst>
            <a:lin ang="2700000" scaled="1"/>
            <a:tileRect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8950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bg>
      <p:bgPr>
        <a:gradFill>
          <a:gsLst>
            <a:gs pos="0">
              <a:srgbClr val="79F993">
                <a:alpha val="27493"/>
              </a:srgbClr>
            </a:gs>
            <a:gs pos="100000">
              <a:schemeClr val="bg1">
                <a:alpha val="57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B13E18-82A0-C035-820E-F723C8AC22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0" y="0"/>
            <a:ext cx="12187560" cy="6855503"/>
          </a:xfrm>
          <a:prstGeom prst="rect">
            <a:avLst/>
          </a:prstGeom>
        </p:spPr>
      </p:pic>
      <p:grpSp>
        <p:nvGrpSpPr>
          <p:cNvPr id="3" name="Group 13">
            <a:extLst>
              <a:ext uri="{FF2B5EF4-FFF2-40B4-BE49-F238E27FC236}">
                <a16:creationId xmlns:a16="http://schemas.microsoft.com/office/drawing/2014/main" id="{8C506A7E-9EE3-8D97-1B5D-3C5C2765BB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67572" y="549275"/>
            <a:ext cx="1623931" cy="443198"/>
            <a:chOff x="2" y="1111"/>
            <a:chExt cx="7680" cy="2096"/>
          </a:xfrm>
          <a:solidFill>
            <a:srgbClr val="374356"/>
          </a:solidFill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A4EE3E04-3490-F58F-D8C0-A8D4DEEFEB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25" y="1528"/>
              <a:ext cx="951" cy="1263"/>
            </a:xfrm>
            <a:custGeom>
              <a:avLst/>
              <a:gdLst>
                <a:gd name="T0" fmla="*/ 667 w 951"/>
                <a:gd name="T1" fmla="*/ 210 h 1263"/>
                <a:gd name="T2" fmla="*/ 951 w 951"/>
                <a:gd name="T3" fmla="*/ 0 h 1263"/>
                <a:gd name="T4" fmla="*/ 0 w 951"/>
                <a:gd name="T5" fmla="*/ 0 h 1263"/>
                <a:gd name="T6" fmla="*/ 0 w 951"/>
                <a:gd name="T7" fmla="*/ 1263 h 1263"/>
                <a:gd name="T8" fmla="*/ 951 w 951"/>
                <a:gd name="T9" fmla="*/ 1263 h 1263"/>
                <a:gd name="T10" fmla="*/ 951 w 951"/>
                <a:gd name="T11" fmla="*/ 1053 h 1263"/>
                <a:gd name="T12" fmla="*/ 271 w 951"/>
                <a:gd name="T13" fmla="*/ 1053 h 1263"/>
                <a:gd name="T14" fmla="*/ 271 w 951"/>
                <a:gd name="T15" fmla="*/ 728 h 1263"/>
                <a:gd name="T16" fmla="*/ 851 w 951"/>
                <a:gd name="T17" fmla="*/ 728 h 1263"/>
                <a:gd name="T18" fmla="*/ 851 w 951"/>
                <a:gd name="T19" fmla="*/ 518 h 1263"/>
                <a:gd name="T20" fmla="*/ 271 w 951"/>
                <a:gd name="T21" fmla="*/ 518 h 1263"/>
                <a:gd name="T22" fmla="*/ 271 w 951"/>
                <a:gd name="T23" fmla="*/ 210 h 1263"/>
                <a:gd name="T24" fmla="*/ 667 w 951"/>
                <a:gd name="T25" fmla="*/ 21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1" h="1263">
                  <a:moveTo>
                    <a:pt x="667" y="210"/>
                  </a:moveTo>
                  <a:lnTo>
                    <a:pt x="951" y="0"/>
                  </a:lnTo>
                  <a:lnTo>
                    <a:pt x="0" y="0"/>
                  </a:lnTo>
                  <a:lnTo>
                    <a:pt x="0" y="1263"/>
                  </a:lnTo>
                  <a:lnTo>
                    <a:pt x="951" y="1263"/>
                  </a:lnTo>
                  <a:lnTo>
                    <a:pt x="951" y="1053"/>
                  </a:lnTo>
                  <a:lnTo>
                    <a:pt x="271" y="1053"/>
                  </a:lnTo>
                  <a:lnTo>
                    <a:pt x="271" y="728"/>
                  </a:lnTo>
                  <a:lnTo>
                    <a:pt x="851" y="728"/>
                  </a:lnTo>
                  <a:lnTo>
                    <a:pt x="851" y="518"/>
                  </a:lnTo>
                  <a:lnTo>
                    <a:pt x="271" y="518"/>
                  </a:lnTo>
                  <a:lnTo>
                    <a:pt x="271" y="210"/>
                  </a:lnTo>
                  <a:lnTo>
                    <a:pt x="667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E5CD8AE4-0ED8-67B3-C0E6-64955B21F2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05" y="1528"/>
              <a:ext cx="1083" cy="1263"/>
            </a:xfrm>
            <a:custGeom>
              <a:avLst/>
              <a:gdLst>
                <a:gd name="T0" fmla="*/ 348 w 626"/>
                <a:gd name="T1" fmla="*/ 284 h 728"/>
                <a:gd name="T2" fmla="*/ 157 w 626"/>
                <a:gd name="T3" fmla="*/ 284 h 728"/>
                <a:gd name="T4" fmla="*/ 157 w 626"/>
                <a:gd name="T5" fmla="*/ 121 h 728"/>
                <a:gd name="T6" fmla="*/ 462 w 626"/>
                <a:gd name="T7" fmla="*/ 121 h 728"/>
                <a:gd name="T8" fmla="*/ 626 w 626"/>
                <a:gd name="T9" fmla="*/ 0 h 728"/>
                <a:gd name="T10" fmla="*/ 0 w 626"/>
                <a:gd name="T11" fmla="*/ 0 h 728"/>
                <a:gd name="T12" fmla="*/ 0 w 626"/>
                <a:gd name="T13" fmla="*/ 728 h 728"/>
                <a:gd name="T14" fmla="*/ 328 w 626"/>
                <a:gd name="T15" fmla="*/ 728 h 728"/>
                <a:gd name="T16" fmla="*/ 617 w 626"/>
                <a:gd name="T17" fmla="*/ 499 h 728"/>
                <a:gd name="T18" fmla="*/ 348 w 626"/>
                <a:gd name="T19" fmla="*/ 284 h 728"/>
                <a:gd name="T20" fmla="*/ 320 w 626"/>
                <a:gd name="T21" fmla="*/ 607 h 728"/>
                <a:gd name="T22" fmla="*/ 157 w 626"/>
                <a:gd name="T23" fmla="*/ 607 h 728"/>
                <a:gd name="T24" fmla="*/ 157 w 626"/>
                <a:gd name="T25" fmla="*/ 405 h 728"/>
                <a:gd name="T26" fmla="*/ 320 w 626"/>
                <a:gd name="T27" fmla="*/ 405 h 728"/>
                <a:gd name="T28" fmla="*/ 466 w 626"/>
                <a:gd name="T29" fmla="*/ 506 h 728"/>
                <a:gd name="T30" fmla="*/ 320 w 626"/>
                <a:gd name="T31" fmla="*/ 60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6" h="728">
                  <a:moveTo>
                    <a:pt x="348" y="284"/>
                  </a:moveTo>
                  <a:cubicBezTo>
                    <a:pt x="157" y="284"/>
                    <a:pt x="157" y="284"/>
                    <a:pt x="157" y="284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462" y="121"/>
                    <a:pt x="462" y="121"/>
                    <a:pt x="462" y="121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328" y="728"/>
                    <a:pt x="328" y="728"/>
                    <a:pt x="328" y="728"/>
                  </a:cubicBezTo>
                  <a:cubicBezTo>
                    <a:pt x="511" y="728"/>
                    <a:pt x="617" y="644"/>
                    <a:pt x="617" y="499"/>
                  </a:cubicBezTo>
                  <a:cubicBezTo>
                    <a:pt x="617" y="360"/>
                    <a:pt x="521" y="284"/>
                    <a:pt x="348" y="284"/>
                  </a:cubicBezTo>
                  <a:close/>
                  <a:moveTo>
                    <a:pt x="320" y="607"/>
                  </a:moveTo>
                  <a:cubicBezTo>
                    <a:pt x="157" y="607"/>
                    <a:pt x="157" y="607"/>
                    <a:pt x="157" y="607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320" y="405"/>
                    <a:pt x="320" y="405"/>
                    <a:pt x="320" y="405"/>
                  </a:cubicBezTo>
                  <a:cubicBezTo>
                    <a:pt x="420" y="405"/>
                    <a:pt x="466" y="439"/>
                    <a:pt x="466" y="506"/>
                  </a:cubicBezTo>
                  <a:cubicBezTo>
                    <a:pt x="466" y="574"/>
                    <a:pt x="417" y="607"/>
                    <a:pt x="320" y="6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F40A5E29-E50C-0B7C-5434-42E0C7105C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28" y="1528"/>
              <a:ext cx="1054" cy="1263"/>
            </a:xfrm>
            <a:custGeom>
              <a:avLst/>
              <a:gdLst>
                <a:gd name="T0" fmla="*/ 299 w 609"/>
                <a:gd name="T1" fmla="*/ 0 h 728"/>
                <a:gd name="T2" fmla="*/ 0 w 609"/>
                <a:gd name="T3" fmla="*/ 0 h 728"/>
                <a:gd name="T4" fmla="*/ 0 w 609"/>
                <a:gd name="T5" fmla="*/ 728 h 728"/>
                <a:gd name="T6" fmla="*/ 157 w 609"/>
                <a:gd name="T7" fmla="*/ 728 h 728"/>
                <a:gd name="T8" fmla="*/ 157 w 609"/>
                <a:gd name="T9" fmla="*/ 522 h 728"/>
                <a:gd name="T10" fmla="*/ 299 w 609"/>
                <a:gd name="T11" fmla="*/ 522 h 728"/>
                <a:gd name="T12" fmla="*/ 609 w 609"/>
                <a:gd name="T13" fmla="*/ 261 h 728"/>
                <a:gd name="T14" fmla="*/ 299 w 609"/>
                <a:gd name="T15" fmla="*/ 0 h 728"/>
                <a:gd name="T16" fmla="*/ 296 w 609"/>
                <a:gd name="T17" fmla="*/ 401 h 728"/>
                <a:gd name="T18" fmla="*/ 157 w 609"/>
                <a:gd name="T19" fmla="*/ 401 h 728"/>
                <a:gd name="T20" fmla="*/ 157 w 609"/>
                <a:gd name="T21" fmla="*/ 121 h 728"/>
                <a:gd name="T22" fmla="*/ 296 w 609"/>
                <a:gd name="T23" fmla="*/ 121 h 728"/>
                <a:gd name="T24" fmla="*/ 452 w 609"/>
                <a:gd name="T25" fmla="*/ 261 h 728"/>
                <a:gd name="T26" fmla="*/ 296 w 609"/>
                <a:gd name="T27" fmla="*/ 401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9" h="728">
                  <a:moveTo>
                    <a:pt x="2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57" y="728"/>
                    <a:pt x="157" y="728"/>
                    <a:pt x="157" y="728"/>
                  </a:cubicBezTo>
                  <a:cubicBezTo>
                    <a:pt x="157" y="522"/>
                    <a:pt x="157" y="522"/>
                    <a:pt x="157" y="522"/>
                  </a:cubicBezTo>
                  <a:cubicBezTo>
                    <a:pt x="299" y="522"/>
                    <a:pt x="299" y="522"/>
                    <a:pt x="299" y="522"/>
                  </a:cubicBezTo>
                  <a:cubicBezTo>
                    <a:pt x="491" y="522"/>
                    <a:pt x="609" y="421"/>
                    <a:pt x="609" y="261"/>
                  </a:cubicBezTo>
                  <a:cubicBezTo>
                    <a:pt x="609" y="100"/>
                    <a:pt x="491" y="0"/>
                    <a:pt x="299" y="0"/>
                  </a:cubicBezTo>
                  <a:close/>
                  <a:moveTo>
                    <a:pt x="296" y="401"/>
                  </a:moveTo>
                  <a:cubicBezTo>
                    <a:pt x="157" y="401"/>
                    <a:pt x="157" y="401"/>
                    <a:pt x="157" y="40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397" y="121"/>
                    <a:pt x="452" y="171"/>
                    <a:pt x="452" y="261"/>
                  </a:cubicBezTo>
                  <a:cubicBezTo>
                    <a:pt x="452" y="351"/>
                    <a:pt x="397" y="401"/>
                    <a:pt x="296" y="4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5F23620D-FCEC-355A-9C34-EEEDB815A8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1" y="1512"/>
              <a:ext cx="1154" cy="1295"/>
            </a:xfrm>
            <a:custGeom>
              <a:avLst/>
              <a:gdLst>
                <a:gd name="T0" fmla="*/ 530 w 667"/>
                <a:gd name="T1" fmla="*/ 579 h 746"/>
                <a:gd name="T2" fmla="*/ 395 w 667"/>
                <a:gd name="T3" fmla="*/ 613 h 746"/>
                <a:gd name="T4" fmla="*/ 151 w 667"/>
                <a:gd name="T5" fmla="*/ 373 h 746"/>
                <a:gd name="T6" fmla="*/ 395 w 667"/>
                <a:gd name="T7" fmla="*/ 133 h 746"/>
                <a:gd name="T8" fmla="*/ 538 w 667"/>
                <a:gd name="T9" fmla="*/ 177 h 746"/>
                <a:gd name="T10" fmla="*/ 650 w 667"/>
                <a:gd name="T11" fmla="*/ 95 h 746"/>
                <a:gd name="T12" fmla="*/ 650 w 667"/>
                <a:gd name="T13" fmla="*/ 95 h 746"/>
                <a:gd name="T14" fmla="*/ 643 w 667"/>
                <a:gd name="T15" fmla="*/ 88 h 746"/>
                <a:gd name="T16" fmla="*/ 389 w 667"/>
                <a:gd name="T17" fmla="*/ 0 h 746"/>
                <a:gd name="T18" fmla="*/ 110 w 667"/>
                <a:gd name="T19" fmla="*/ 103 h 746"/>
                <a:gd name="T20" fmla="*/ 0 w 667"/>
                <a:gd name="T21" fmla="*/ 369 h 746"/>
                <a:gd name="T22" fmla="*/ 110 w 667"/>
                <a:gd name="T23" fmla="*/ 639 h 746"/>
                <a:gd name="T24" fmla="*/ 388 w 667"/>
                <a:gd name="T25" fmla="*/ 746 h 746"/>
                <a:gd name="T26" fmla="*/ 667 w 667"/>
                <a:gd name="T27" fmla="*/ 635 h 746"/>
                <a:gd name="T28" fmla="*/ 565 w 667"/>
                <a:gd name="T29" fmla="*/ 560 h 746"/>
                <a:gd name="T30" fmla="*/ 530 w 667"/>
                <a:gd name="T31" fmla="*/ 57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7" h="746">
                  <a:moveTo>
                    <a:pt x="530" y="579"/>
                  </a:moveTo>
                  <a:cubicBezTo>
                    <a:pt x="490" y="601"/>
                    <a:pt x="443" y="613"/>
                    <a:pt x="395" y="613"/>
                  </a:cubicBezTo>
                  <a:cubicBezTo>
                    <a:pt x="253" y="613"/>
                    <a:pt x="151" y="512"/>
                    <a:pt x="151" y="373"/>
                  </a:cubicBezTo>
                  <a:cubicBezTo>
                    <a:pt x="151" y="234"/>
                    <a:pt x="253" y="133"/>
                    <a:pt x="395" y="133"/>
                  </a:cubicBezTo>
                  <a:cubicBezTo>
                    <a:pt x="448" y="133"/>
                    <a:pt x="496" y="148"/>
                    <a:pt x="538" y="177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43" y="88"/>
                    <a:pt x="643" y="88"/>
                    <a:pt x="643" y="88"/>
                  </a:cubicBezTo>
                  <a:cubicBezTo>
                    <a:pt x="577" y="30"/>
                    <a:pt x="489" y="0"/>
                    <a:pt x="389" y="0"/>
                  </a:cubicBezTo>
                  <a:cubicBezTo>
                    <a:pt x="280" y="0"/>
                    <a:pt x="181" y="36"/>
                    <a:pt x="110" y="103"/>
                  </a:cubicBezTo>
                  <a:cubicBezTo>
                    <a:pt x="39" y="170"/>
                    <a:pt x="0" y="265"/>
                    <a:pt x="0" y="369"/>
                  </a:cubicBezTo>
                  <a:cubicBezTo>
                    <a:pt x="0" y="474"/>
                    <a:pt x="39" y="570"/>
                    <a:pt x="110" y="639"/>
                  </a:cubicBezTo>
                  <a:cubicBezTo>
                    <a:pt x="181" y="708"/>
                    <a:pt x="280" y="746"/>
                    <a:pt x="388" y="746"/>
                  </a:cubicBezTo>
                  <a:cubicBezTo>
                    <a:pt x="501" y="746"/>
                    <a:pt x="600" y="707"/>
                    <a:pt x="667" y="635"/>
                  </a:cubicBezTo>
                  <a:cubicBezTo>
                    <a:pt x="615" y="597"/>
                    <a:pt x="565" y="560"/>
                    <a:pt x="565" y="560"/>
                  </a:cubicBezTo>
                  <a:lnTo>
                    <a:pt x="530" y="5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A9B2592F-B73C-D358-5190-8D2769DC1B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" y="1111"/>
              <a:ext cx="2091" cy="2096"/>
            </a:xfrm>
            <a:custGeom>
              <a:avLst/>
              <a:gdLst>
                <a:gd name="T0" fmla="*/ 1209 w 1209"/>
                <a:gd name="T1" fmla="*/ 604 h 1208"/>
                <a:gd name="T2" fmla="*/ 1199 w 1209"/>
                <a:gd name="T3" fmla="*/ 496 h 1208"/>
                <a:gd name="T4" fmla="*/ 1069 w 1209"/>
                <a:gd name="T5" fmla="*/ 592 h 1208"/>
                <a:gd name="T6" fmla="*/ 1069 w 1209"/>
                <a:gd name="T7" fmla="*/ 604 h 1208"/>
                <a:gd name="T8" fmla="*/ 604 w 1209"/>
                <a:gd name="T9" fmla="*/ 1069 h 1208"/>
                <a:gd name="T10" fmla="*/ 139 w 1209"/>
                <a:gd name="T11" fmla="*/ 604 h 1208"/>
                <a:gd name="T12" fmla="*/ 604 w 1209"/>
                <a:gd name="T13" fmla="*/ 139 h 1208"/>
                <a:gd name="T14" fmla="*/ 866 w 1209"/>
                <a:gd name="T15" fmla="*/ 220 h 1208"/>
                <a:gd name="T16" fmla="*/ 984 w 1209"/>
                <a:gd name="T17" fmla="*/ 134 h 1208"/>
                <a:gd name="T18" fmla="*/ 604 w 1209"/>
                <a:gd name="T19" fmla="*/ 0 h 1208"/>
                <a:gd name="T20" fmla="*/ 0 w 1209"/>
                <a:gd name="T21" fmla="*/ 604 h 1208"/>
                <a:gd name="T22" fmla="*/ 604 w 1209"/>
                <a:gd name="T23" fmla="*/ 1208 h 1208"/>
                <a:gd name="T24" fmla="*/ 1209 w 1209"/>
                <a:gd name="T25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9" h="1208">
                  <a:moveTo>
                    <a:pt x="1209" y="604"/>
                  </a:moveTo>
                  <a:cubicBezTo>
                    <a:pt x="1209" y="567"/>
                    <a:pt x="1205" y="531"/>
                    <a:pt x="1199" y="496"/>
                  </a:cubicBezTo>
                  <a:cubicBezTo>
                    <a:pt x="1069" y="592"/>
                    <a:pt x="1069" y="592"/>
                    <a:pt x="1069" y="592"/>
                  </a:cubicBezTo>
                  <a:cubicBezTo>
                    <a:pt x="1069" y="596"/>
                    <a:pt x="1069" y="600"/>
                    <a:pt x="1069" y="604"/>
                  </a:cubicBezTo>
                  <a:cubicBezTo>
                    <a:pt x="1069" y="860"/>
                    <a:pt x="861" y="1069"/>
                    <a:pt x="604" y="1069"/>
                  </a:cubicBezTo>
                  <a:cubicBezTo>
                    <a:pt x="348" y="1069"/>
                    <a:pt x="139" y="860"/>
                    <a:pt x="139" y="604"/>
                  </a:cubicBezTo>
                  <a:cubicBezTo>
                    <a:pt x="139" y="348"/>
                    <a:pt x="348" y="139"/>
                    <a:pt x="604" y="139"/>
                  </a:cubicBezTo>
                  <a:cubicBezTo>
                    <a:pt x="701" y="139"/>
                    <a:pt x="792" y="169"/>
                    <a:pt x="866" y="220"/>
                  </a:cubicBezTo>
                  <a:cubicBezTo>
                    <a:pt x="984" y="134"/>
                    <a:pt x="984" y="134"/>
                    <a:pt x="984" y="134"/>
                  </a:cubicBezTo>
                  <a:cubicBezTo>
                    <a:pt x="880" y="50"/>
                    <a:pt x="748" y="0"/>
                    <a:pt x="604" y="0"/>
                  </a:cubicBezTo>
                  <a:cubicBezTo>
                    <a:pt x="270" y="0"/>
                    <a:pt x="0" y="270"/>
                    <a:pt x="0" y="604"/>
                  </a:cubicBezTo>
                  <a:cubicBezTo>
                    <a:pt x="0" y="938"/>
                    <a:pt x="270" y="1208"/>
                    <a:pt x="604" y="1208"/>
                  </a:cubicBezTo>
                  <a:cubicBezTo>
                    <a:pt x="938" y="1208"/>
                    <a:pt x="1209" y="938"/>
                    <a:pt x="1209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9938A39E-17D0-E7E9-0441-A235E889BF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" y="1517"/>
              <a:ext cx="1351" cy="913"/>
            </a:xfrm>
            <a:custGeom>
              <a:avLst/>
              <a:gdLst>
                <a:gd name="T0" fmla="*/ 709 w 781"/>
                <a:gd name="T1" fmla="*/ 0 h 526"/>
                <a:gd name="T2" fmla="*/ 781 w 781"/>
                <a:gd name="T3" fmla="*/ 121 h 526"/>
                <a:gd name="T4" fmla="*/ 230 w 781"/>
                <a:gd name="T5" fmla="*/ 526 h 526"/>
                <a:gd name="T6" fmla="*/ 0 w 781"/>
                <a:gd name="T7" fmla="*/ 382 h 526"/>
                <a:gd name="T8" fmla="*/ 0 w 781"/>
                <a:gd name="T9" fmla="*/ 209 h 526"/>
                <a:gd name="T10" fmla="*/ 230 w 781"/>
                <a:gd name="T11" fmla="*/ 353 h 526"/>
                <a:gd name="T12" fmla="*/ 709 w 781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526">
                  <a:moveTo>
                    <a:pt x="709" y="0"/>
                  </a:moveTo>
                  <a:cubicBezTo>
                    <a:pt x="737" y="37"/>
                    <a:pt x="761" y="78"/>
                    <a:pt x="781" y="121"/>
                  </a:cubicBezTo>
                  <a:cubicBezTo>
                    <a:pt x="230" y="526"/>
                    <a:pt x="230" y="526"/>
                    <a:pt x="230" y="526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30" y="353"/>
                    <a:pt x="230" y="353"/>
                    <a:pt x="230" y="353"/>
                  </a:cubicBezTo>
                  <a:lnTo>
                    <a:pt x="7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304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A73DF0-1B44-DF47-F321-B9AA0927E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73F177E-6B0B-5BAF-22E1-A611E5EBA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6913288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17834209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D3F81-C357-8A56-367C-37420F1A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A73DF0-1B44-DF47-F321-B9AA0927E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81994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bg>
      <p:bgPr>
        <a:solidFill>
          <a:srgbClr val="030D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A73DF0-1B44-DF47-F321-B9AA0927E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73F177E-6B0B-5BAF-22E1-A611E5EBA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6913288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 в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25389096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bg>
      <p:bgPr>
        <a:solidFill>
          <a:srgbClr val="030D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D3F81-C357-8A56-367C-37420F1A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A73DF0-1B44-DF47-F321-B9AA0927E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7354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Пользовательский макет">
    <p:bg>
      <p:bgPr>
        <a:gradFill flip="none" rotWithShape="1">
          <a:gsLst>
            <a:gs pos="0">
              <a:srgbClr val="79F993">
                <a:alpha val="27493"/>
              </a:srgbClr>
            </a:gs>
            <a:gs pos="100000">
              <a:schemeClr val="bg1">
                <a:alpha val="57000"/>
              </a:schemeClr>
            </a:gs>
          </a:gsLst>
          <a:lin ang="19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264C46A-FF79-CF4A-98FF-97786B67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" y="0"/>
            <a:ext cx="12187560" cy="685550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F558E-D777-6F9E-9BE2-B02998848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2436813"/>
            <a:ext cx="6408737" cy="2592238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rgbClr val="374356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397F94FD-1DD7-DA23-7956-0E008773BC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325" y="5229952"/>
            <a:ext cx="6391275" cy="1008062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rgbClr val="374356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Подзаголовок презентации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:a16="http://schemas.microsoft.com/office/drawing/2014/main" id="{8C506A7E-9EE3-8D97-1B5D-3C5C2765BB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7572" y="549275"/>
            <a:ext cx="1623931" cy="443198"/>
            <a:chOff x="2" y="1111"/>
            <a:chExt cx="7680" cy="2096"/>
          </a:xfrm>
          <a:solidFill>
            <a:srgbClr val="374356"/>
          </a:solidFill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A4EE3E04-3490-F58F-D8C0-A8D4DEEF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1528"/>
              <a:ext cx="951" cy="1263"/>
            </a:xfrm>
            <a:custGeom>
              <a:avLst/>
              <a:gdLst>
                <a:gd name="T0" fmla="*/ 667 w 951"/>
                <a:gd name="T1" fmla="*/ 210 h 1263"/>
                <a:gd name="T2" fmla="*/ 951 w 951"/>
                <a:gd name="T3" fmla="*/ 0 h 1263"/>
                <a:gd name="T4" fmla="*/ 0 w 951"/>
                <a:gd name="T5" fmla="*/ 0 h 1263"/>
                <a:gd name="T6" fmla="*/ 0 w 951"/>
                <a:gd name="T7" fmla="*/ 1263 h 1263"/>
                <a:gd name="T8" fmla="*/ 951 w 951"/>
                <a:gd name="T9" fmla="*/ 1263 h 1263"/>
                <a:gd name="T10" fmla="*/ 951 w 951"/>
                <a:gd name="T11" fmla="*/ 1053 h 1263"/>
                <a:gd name="T12" fmla="*/ 271 w 951"/>
                <a:gd name="T13" fmla="*/ 1053 h 1263"/>
                <a:gd name="T14" fmla="*/ 271 w 951"/>
                <a:gd name="T15" fmla="*/ 728 h 1263"/>
                <a:gd name="T16" fmla="*/ 851 w 951"/>
                <a:gd name="T17" fmla="*/ 728 h 1263"/>
                <a:gd name="T18" fmla="*/ 851 w 951"/>
                <a:gd name="T19" fmla="*/ 518 h 1263"/>
                <a:gd name="T20" fmla="*/ 271 w 951"/>
                <a:gd name="T21" fmla="*/ 518 h 1263"/>
                <a:gd name="T22" fmla="*/ 271 w 951"/>
                <a:gd name="T23" fmla="*/ 210 h 1263"/>
                <a:gd name="T24" fmla="*/ 667 w 951"/>
                <a:gd name="T25" fmla="*/ 21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1" h="1263">
                  <a:moveTo>
                    <a:pt x="667" y="210"/>
                  </a:moveTo>
                  <a:lnTo>
                    <a:pt x="951" y="0"/>
                  </a:lnTo>
                  <a:lnTo>
                    <a:pt x="0" y="0"/>
                  </a:lnTo>
                  <a:lnTo>
                    <a:pt x="0" y="1263"/>
                  </a:lnTo>
                  <a:lnTo>
                    <a:pt x="951" y="1263"/>
                  </a:lnTo>
                  <a:lnTo>
                    <a:pt x="951" y="1053"/>
                  </a:lnTo>
                  <a:lnTo>
                    <a:pt x="271" y="1053"/>
                  </a:lnTo>
                  <a:lnTo>
                    <a:pt x="271" y="728"/>
                  </a:lnTo>
                  <a:lnTo>
                    <a:pt x="851" y="728"/>
                  </a:lnTo>
                  <a:lnTo>
                    <a:pt x="851" y="518"/>
                  </a:lnTo>
                  <a:lnTo>
                    <a:pt x="271" y="518"/>
                  </a:lnTo>
                  <a:lnTo>
                    <a:pt x="271" y="210"/>
                  </a:lnTo>
                  <a:lnTo>
                    <a:pt x="667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E5CD8AE4-0ED8-67B3-C0E6-64955B21F2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" y="1528"/>
              <a:ext cx="1083" cy="1263"/>
            </a:xfrm>
            <a:custGeom>
              <a:avLst/>
              <a:gdLst>
                <a:gd name="T0" fmla="*/ 348 w 626"/>
                <a:gd name="T1" fmla="*/ 284 h 728"/>
                <a:gd name="T2" fmla="*/ 157 w 626"/>
                <a:gd name="T3" fmla="*/ 284 h 728"/>
                <a:gd name="T4" fmla="*/ 157 w 626"/>
                <a:gd name="T5" fmla="*/ 121 h 728"/>
                <a:gd name="T6" fmla="*/ 462 w 626"/>
                <a:gd name="T7" fmla="*/ 121 h 728"/>
                <a:gd name="T8" fmla="*/ 626 w 626"/>
                <a:gd name="T9" fmla="*/ 0 h 728"/>
                <a:gd name="T10" fmla="*/ 0 w 626"/>
                <a:gd name="T11" fmla="*/ 0 h 728"/>
                <a:gd name="T12" fmla="*/ 0 w 626"/>
                <a:gd name="T13" fmla="*/ 728 h 728"/>
                <a:gd name="T14" fmla="*/ 328 w 626"/>
                <a:gd name="T15" fmla="*/ 728 h 728"/>
                <a:gd name="T16" fmla="*/ 617 w 626"/>
                <a:gd name="T17" fmla="*/ 499 h 728"/>
                <a:gd name="T18" fmla="*/ 348 w 626"/>
                <a:gd name="T19" fmla="*/ 284 h 728"/>
                <a:gd name="T20" fmla="*/ 320 w 626"/>
                <a:gd name="T21" fmla="*/ 607 h 728"/>
                <a:gd name="T22" fmla="*/ 157 w 626"/>
                <a:gd name="T23" fmla="*/ 607 h 728"/>
                <a:gd name="T24" fmla="*/ 157 w 626"/>
                <a:gd name="T25" fmla="*/ 405 h 728"/>
                <a:gd name="T26" fmla="*/ 320 w 626"/>
                <a:gd name="T27" fmla="*/ 405 h 728"/>
                <a:gd name="T28" fmla="*/ 466 w 626"/>
                <a:gd name="T29" fmla="*/ 506 h 728"/>
                <a:gd name="T30" fmla="*/ 320 w 626"/>
                <a:gd name="T31" fmla="*/ 60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6" h="728">
                  <a:moveTo>
                    <a:pt x="348" y="284"/>
                  </a:moveTo>
                  <a:cubicBezTo>
                    <a:pt x="157" y="284"/>
                    <a:pt x="157" y="284"/>
                    <a:pt x="157" y="284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462" y="121"/>
                    <a:pt x="462" y="121"/>
                    <a:pt x="462" y="121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328" y="728"/>
                    <a:pt x="328" y="728"/>
                    <a:pt x="328" y="728"/>
                  </a:cubicBezTo>
                  <a:cubicBezTo>
                    <a:pt x="511" y="728"/>
                    <a:pt x="617" y="644"/>
                    <a:pt x="617" y="499"/>
                  </a:cubicBezTo>
                  <a:cubicBezTo>
                    <a:pt x="617" y="360"/>
                    <a:pt x="521" y="284"/>
                    <a:pt x="348" y="284"/>
                  </a:cubicBezTo>
                  <a:close/>
                  <a:moveTo>
                    <a:pt x="320" y="607"/>
                  </a:moveTo>
                  <a:cubicBezTo>
                    <a:pt x="157" y="607"/>
                    <a:pt x="157" y="607"/>
                    <a:pt x="157" y="607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320" y="405"/>
                    <a:pt x="320" y="405"/>
                    <a:pt x="320" y="405"/>
                  </a:cubicBezTo>
                  <a:cubicBezTo>
                    <a:pt x="420" y="405"/>
                    <a:pt x="466" y="439"/>
                    <a:pt x="466" y="506"/>
                  </a:cubicBezTo>
                  <a:cubicBezTo>
                    <a:pt x="466" y="574"/>
                    <a:pt x="417" y="607"/>
                    <a:pt x="320" y="6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F40A5E29-E50C-0B7C-5434-42E0C7105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8" y="1528"/>
              <a:ext cx="1054" cy="1263"/>
            </a:xfrm>
            <a:custGeom>
              <a:avLst/>
              <a:gdLst>
                <a:gd name="T0" fmla="*/ 299 w 609"/>
                <a:gd name="T1" fmla="*/ 0 h 728"/>
                <a:gd name="T2" fmla="*/ 0 w 609"/>
                <a:gd name="T3" fmla="*/ 0 h 728"/>
                <a:gd name="T4" fmla="*/ 0 w 609"/>
                <a:gd name="T5" fmla="*/ 728 h 728"/>
                <a:gd name="T6" fmla="*/ 157 w 609"/>
                <a:gd name="T7" fmla="*/ 728 h 728"/>
                <a:gd name="T8" fmla="*/ 157 w 609"/>
                <a:gd name="T9" fmla="*/ 522 h 728"/>
                <a:gd name="T10" fmla="*/ 299 w 609"/>
                <a:gd name="T11" fmla="*/ 522 h 728"/>
                <a:gd name="T12" fmla="*/ 609 w 609"/>
                <a:gd name="T13" fmla="*/ 261 h 728"/>
                <a:gd name="T14" fmla="*/ 299 w 609"/>
                <a:gd name="T15" fmla="*/ 0 h 728"/>
                <a:gd name="T16" fmla="*/ 296 w 609"/>
                <a:gd name="T17" fmla="*/ 401 h 728"/>
                <a:gd name="T18" fmla="*/ 157 w 609"/>
                <a:gd name="T19" fmla="*/ 401 h 728"/>
                <a:gd name="T20" fmla="*/ 157 w 609"/>
                <a:gd name="T21" fmla="*/ 121 h 728"/>
                <a:gd name="T22" fmla="*/ 296 w 609"/>
                <a:gd name="T23" fmla="*/ 121 h 728"/>
                <a:gd name="T24" fmla="*/ 452 w 609"/>
                <a:gd name="T25" fmla="*/ 261 h 728"/>
                <a:gd name="T26" fmla="*/ 296 w 609"/>
                <a:gd name="T27" fmla="*/ 401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9" h="728">
                  <a:moveTo>
                    <a:pt x="2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57" y="728"/>
                    <a:pt x="157" y="728"/>
                    <a:pt x="157" y="728"/>
                  </a:cubicBezTo>
                  <a:cubicBezTo>
                    <a:pt x="157" y="522"/>
                    <a:pt x="157" y="522"/>
                    <a:pt x="157" y="522"/>
                  </a:cubicBezTo>
                  <a:cubicBezTo>
                    <a:pt x="299" y="522"/>
                    <a:pt x="299" y="522"/>
                    <a:pt x="299" y="522"/>
                  </a:cubicBezTo>
                  <a:cubicBezTo>
                    <a:pt x="491" y="522"/>
                    <a:pt x="609" y="421"/>
                    <a:pt x="609" y="261"/>
                  </a:cubicBezTo>
                  <a:cubicBezTo>
                    <a:pt x="609" y="100"/>
                    <a:pt x="491" y="0"/>
                    <a:pt x="299" y="0"/>
                  </a:cubicBezTo>
                  <a:close/>
                  <a:moveTo>
                    <a:pt x="296" y="401"/>
                  </a:moveTo>
                  <a:cubicBezTo>
                    <a:pt x="157" y="401"/>
                    <a:pt x="157" y="401"/>
                    <a:pt x="157" y="40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397" y="121"/>
                    <a:pt x="452" y="171"/>
                    <a:pt x="452" y="261"/>
                  </a:cubicBezTo>
                  <a:cubicBezTo>
                    <a:pt x="452" y="351"/>
                    <a:pt x="397" y="401"/>
                    <a:pt x="296" y="4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5F23620D-FCEC-355A-9C34-EEEDB815A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1512"/>
              <a:ext cx="1154" cy="1295"/>
            </a:xfrm>
            <a:custGeom>
              <a:avLst/>
              <a:gdLst>
                <a:gd name="T0" fmla="*/ 530 w 667"/>
                <a:gd name="T1" fmla="*/ 579 h 746"/>
                <a:gd name="T2" fmla="*/ 395 w 667"/>
                <a:gd name="T3" fmla="*/ 613 h 746"/>
                <a:gd name="T4" fmla="*/ 151 w 667"/>
                <a:gd name="T5" fmla="*/ 373 h 746"/>
                <a:gd name="T6" fmla="*/ 395 w 667"/>
                <a:gd name="T7" fmla="*/ 133 h 746"/>
                <a:gd name="T8" fmla="*/ 538 w 667"/>
                <a:gd name="T9" fmla="*/ 177 h 746"/>
                <a:gd name="T10" fmla="*/ 650 w 667"/>
                <a:gd name="T11" fmla="*/ 95 h 746"/>
                <a:gd name="T12" fmla="*/ 650 w 667"/>
                <a:gd name="T13" fmla="*/ 95 h 746"/>
                <a:gd name="T14" fmla="*/ 643 w 667"/>
                <a:gd name="T15" fmla="*/ 88 h 746"/>
                <a:gd name="T16" fmla="*/ 389 w 667"/>
                <a:gd name="T17" fmla="*/ 0 h 746"/>
                <a:gd name="T18" fmla="*/ 110 w 667"/>
                <a:gd name="T19" fmla="*/ 103 h 746"/>
                <a:gd name="T20" fmla="*/ 0 w 667"/>
                <a:gd name="T21" fmla="*/ 369 h 746"/>
                <a:gd name="T22" fmla="*/ 110 w 667"/>
                <a:gd name="T23" fmla="*/ 639 h 746"/>
                <a:gd name="T24" fmla="*/ 388 w 667"/>
                <a:gd name="T25" fmla="*/ 746 h 746"/>
                <a:gd name="T26" fmla="*/ 667 w 667"/>
                <a:gd name="T27" fmla="*/ 635 h 746"/>
                <a:gd name="T28" fmla="*/ 565 w 667"/>
                <a:gd name="T29" fmla="*/ 560 h 746"/>
                <a:gd name="T30" fmla="*/ 530 w 667"/>
                <a:gd name="T31" fmla="*/ 57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7" h="746">
                  <a:moveTo>
                    <a:pt x="530" y="579"/>
                  </a:moveTo>
                  <a:cubicBezTo>
                    <a:pt x="490" y="601"/>
                    <a:pt x="443" y="613"/>
                    <a:pt x="395" y="613"/>
                  </a:cubicBezTo>
                  <a:cubicBezTo>
                    <a:pt x="253" y="613"/>
                    <a:pt x="151" y="512"/>
                    <a:pt x="151" y="373"/>
                  </a:cubicBezTo>
                  <a:cubicBezTo>
                    <a:pt x="151" y="234"/>
                    <a:pt x="253" y="133"/>
                    <a:pt x="395" y="133"/>
                  </a:cubicBezTo>
                  <a:cubicBezTo>
                    <a:pt x="448" y="133"/>
                    <a:pt x="496" y="148"/>
                    <a:pt x="538" y="177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43" y="88"/>
                    <a:pt x="643" y="88"/>
                    <a:pt x="643" y="88"/>
                  </a:cubicBezTo>
                  <a:cubicBezTo>
                    <a:pt x="577" y="30"/>
                    <a:pt x="489" y="0"/>
                    <a:pt x="389" y="0"/>
                  </a:cubicBezTo>
                  <a:cubicBezTo>
                    <a:pt x="280" y="0"/>
                    <a:pt x="181" y="36"/>
                    <a:pt x="110" y="103"/>
                  </a:cubicBezTo>
                  <a:cubicBezTo>
                    <a:pt x="39" y="170"/>
                    <a:pt x="0" y="265"/>
                    <a:pt x="0" y="369"/>
                  </a:cubicBezTo>
                  <a:cubicBezTo>
                    <a:pt x="0" y="474"/>
                    <a:pt x="39" y="570"/>
                    <a:pt x="110" y="639"/>
                  </a:cubicBezTo>
                  <a:cubicBezTo>
                    <a:pt x="181" y="708"/>
                    <a:pt x="280" y="746"/>
                    <a:pt x="388" y="746"/>
                  </a:cubicBezTo>
                  <a:cubicBezTo>
                    <a:pt x="501" y="746"/>
                    <a:pt x="600" y="707"/>
                    <a:pt x="667" y="635"/>
                  </a:cubicBezTo>
                  <a:cubicBezTo>
                    <a:pt x="615" y="597"/>
                    <a:pt x="565" y="560"/>
                    <a:pt x="565" y="560"/>
                  </a:cubicBezTo>
                  <a:lnTo>
                    <a:pt x="530" y="5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A9B2592F-B73C-D358-5190-8D2769DC1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" y="1111"/>
              <a:ext cx="2091" cy="2096"/>
            </a:xfrm>
            <a:custGeom>
              <a:avLst/>
              <a:gdLst>
                <a:gd name="T0" fmla="*/ 1209 w 1209"/>
                <a:gd name="T1" fmla="*/ 604 h 1208"/>
                <a:gd name="T2" fmla="*/ 1199 w 1209"/>
                <a:gd name="T3" fmla="*/ 496 h 1208"/>
                <a:gd name="T4" fmla="*/ 1069 w 1209"/>
                <a:gd name="T5" fmla="*/ 592 h 1208"/>
                <a:gd name="T6" fmla="*/ 1069 w 1209"/>
                <a:gd name="T7" fmla="*/ 604 h 1208"/>
                <a:gd name="T8" fmla="*/ 604 w 1209"/>
                <a:gd name="T9" fmla="*/ 1069 h 1208"/>
                <a:gd name="T10" fmla="*/ 139 w 1209"/>
                <a:gd name="T11" fmla="*/ 604 h 1208"/>
                <a:gd name="T12" fmla="*/ 604 w 1209"/>
                <a:gd name="T13" fmla="*/ 139 h 1208"/>
                <a:gd name="T14" fmla="*/ 866 w 1209"/>
                <a:gd name="T15" fmla="*/ 220 h 1208"/>
                <a:gd name="T16" fmla="*/ 984 w 1209"/>
                <a:gd name="T17" fmla="*/ 134 h 1208"/>
                <a:gd name="T18" fmla="*/ 604 w 1209"/>
                <a:gd name="T19" fmla="*/ 0 h 1208"/>
                <a:gd name="T20" fmla="*/ 0 w 1209"/>
                <a:gd name="T21" fmla="*/ 604 h 1208"/>
                <a:gd name="T22" fmla="*/ 604 w 1209"/>
                <a:gd name="T23" fmla="*/ 1208 h 1208"/>
                <a:gd name="T24" fmla="*/ 1209 w 1209"/>
                <a:gd name="T25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9" h="1208">
                  <a:moveTo>
                    <a:pt x="1209" y="604"/>
                  </a:moveTo>
                  <a:cubicBezTo>
                    <a:pt x="1209" y="567"/>
                    <a:pt x="1205" y="531"/>
                    <a:pt x="1199" y="496"/>
                  </a:cubicBezTo>
                  <a:cubicBezTo>
                    <a:pt x="1069" y="592"/>
                    <a:pt x="1069" y="592"/>
                    <a:pt x="1069" y="592"/>
                  </a:cubicBezTo>
                  <a:cubicBezTo>
                    <a:pt x="1069" y="596"/>
                    <a:pt x="1069" y="600"/>
                    <a:pt x="1069" y="604"/>
                  </a:cubicBezTo>
                  <a:cubicBezTo>
                    <a:pt x="1069" y="860"/>
                    <a:pt x="861" y="1069"/>
                    <a:pt x="604" y="1069"/>
                  </a:cubicBezTo>
                  <a:cubicBezTo>
                    <a:pt x="348" y="1069"/>
                    <a:pt x="139" y="860"/>
                    <a:pt x="139" y="604"/>
                  </a:cubicBezTo>
                  <a:cubicBezTo>
                    <a:pt x="139" y="348"/>
                    <a:pt x="348" y="139"/>
                    <a:pt x="604" y="139"/>
                  </a:cubicBezTo>
                  <a:cubicBezTo>
                    <a:pt x="701" y="139"/>
                    <a:pt x="792" y="169"/>
                    <a:pt x="866" y="220"/>
                  </a:cubicBezTo>
                  <a:cubicBezTo>
                    <a:pt x="984" y="134"/>
                    <a:pt x="984" y="134"/>
                    <a:pt x="984" y="134"/>
                  </a:cubicBezTo>
                  <a:cubicBezTo>
                    <a:pt x="880" y="50"/>
                    <a:pt x="748" y="0"/>
                    <a:pt x="604" y="0"/>
                  </a:cubicBezTo>
                  <a:cubicBezTo>
                    <a:pt x="270" y="0"/>
                    <a:pt x="0" y="270"/>
                    <a:pt x="0" y="604"/>
                  </a:cubicBezTo>
                  <a:cubicBezTo>
                    <a:pt x="0" y="938"/>
                    <a:pt x="270" y="1208"/>
                    <a:pt x="604" y="1208"/>
                  </a:cubicBezTo>
                  <a:cubicBezTo>
                    <a:pt x="938" y="1208"/>
                    <a:pt x="1209" y="938"/>
                    <a:pt x="1209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9938A39E-17D0-E7E9-0441-A235E889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" y="1517"/>
              <a:ext cx="1351" cy="913"/>
            </a:xfrm>
            <a:custGeom>
              <a:avLst/>
              <a:gdLst>
                <a:gd name="T0" fmla="*/ 709 w 781"/>
                <a:gd name="T1" fmla="*/ 0 h 526"/>
                <a:gd name="T2" fmla="*/ 781 w 781"/>
                <a:gd name="T3" fmla="*/ 121 h 526"/>
                <a:gd name="T4" fmla="*/ 230 w 781"/>
                <a:gd name="T5" fmla="*/ 526 h 526"/>
                <a:gd name="T6" fmla="*/ 0 w 781"/>
                <a:gd name="T7" fmla="*/ 382 h 526"/>
                <a:gd name="T8" fmla="*/ 0 w 781"/>
                <a:gd name="T9" fmla="*/ 209 h 526"/>
                <a:gd name="T10" fmla="*/ 230 w 781"/>
                <a:gd name="T11" fmla="*/ 353 h 526"/>
                <a:gd name="T12" fmla="*/ 709 w 781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526">
                  <a:moveTo>
                    <a:pt x="709" y="0"/>
                  </a:moveTo>
                  <a:cubicBezTo>
                    <a:pt x="737" y="37"/>
                    <a:pt x="761" y="78"/>
                    <a:pt x="781" y="121"/>
                  </a:cubicBezTo>
                  <a:cubicBezTo>
                    <a:pt x="230" y="526"/>
                    <a:pt x="230" y="526"/>
                    <a:pt x="230" y="526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30" y="353"/>
                    <a:pt x="230" y="353"/>
                    <a:pt x="230" y="353"/>
                  </a:cubicBezTo>
                  <a:lnTo>
                    <a:pt x="7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6855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9A02A7-EB00-2A36-9B49-937D94CE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F558E-D777-6F9E-9BE2-B029988486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3370139"/>
            <a:ext cx="6408737" cy="2592238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rgbClr val="374356"/>
                </a:solidFill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1504A4BB-43B0-5631-254D-62A65B2B0D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7572" y="549275"/>
            <a:ext cx="1623931" cy="443198"/>
            <a:chOff x="2" y="1111"/>
            <a:chExt cx="7680" cy="2096"/>
          </a:xfrm>
          <a:solidFill>
            <a:srgbClr val="374356"/>
          </a:solidFill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2441724E-E81B-52EB-8244-F4B197DA6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1528"/>
              <a:ext cx="951" cy="1263"/>
            </a:xfrm>
            <a:custGeom>
              <a:avLst/>
              <a:gdLst>
                <a:gd name="T0" fmla="*/ 667 w 951"/>
                <a:gd name="T1" fmla="*/ 210 h 1263"/>
                <a:gd name="T2" fmla="*/ 951 w 951"/>
                <a:gd name="T3" fmla="*/ 0 h 1263"/>
                <a:gd name="T4" fmla="*/ 0 w 951"/>
                <a:gd name="T5" fmla="*/ 0 h 1263"/>
                <a:gd name="T6" fmla="*/ 0 w 951"/>
                <a:gd name="T7" fmla="*/ 1263 h 1263"/>
                <a:gd name="T8" fmla="*/ 951 w 951"/>
                <a:gd name="T9" fmla="*/ 1263 h 1263"/>
                <a:gd name="T10" fmla="*/ 951 w 951"/>
                <a:gd name="T11" fmla="*/ 1053 h 1263"/>
                <a:gd name="T12" fmla="*/ 271 w 951"/>
                <a:gd name="T13" fmla="*/ 1053 h 1263"/>
                <a:gd name="T14" fmla="*/ 271 w 951"/>
                <a:gd name="T15" fmla="*/ 728 h 1263"/>
                <a:gd name="T16" fmla="*/ 851 w 951"/>
                <a:gd name="T17" fmla="*/ 728 h 1263"/>
                <a:gd name="T18" fmla="*/ 851 w 951"/>
                <a:gd name="T19" fmla="*/ 518 h 1263"/>
                <a:gd name="T20" fmla="*/ 271 w 951"/>
                <a:gd name="T21" fmla="*/ 518 h 1263"/>
                <a:gd name="T22" fmla="*/ 271 w 951"/>
                <a:gd name="T23" fmla="*/ 210 h 1263"/>
                <a:gd name="T24" fmla="*/ 667 w 951"/>
                <a:gd name="T25" fmla="*/ 21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1" h="1263">
                  <a:moveTo>
                    <a:pt x="667" y="210"/>
                  </a:moveTo>
                  <a:lnTo>
                    <a:pt x="951" y="0"/>
                  </a:lnTo>
                  <a:lnTo>
                    <a:pt x="0" y="0"/>
                  </a:lnTo>
                  <a:lnTo>
                    <a:pt x="0" y="1263"/>
                  </a:lnTo>
                  <a:lnTo>
                    <a:pt x="951" y="1263"/>
                  </a:lnTo>
                  <a:lnTo>
                    <a:pt x="951" y="1053"/>
                  </a:lnTo>
                  <a:lnTo>
                    <a:pt x="271" y="1053"/>
                  </a:lnTo>
                  <a:lnTo>
                    <a:pt x="271" y="728"/>
                  </a:lnTo>
                  <a:lnTo>
                    <a:pt x="851" y="728"/>
                  </a:lnTo>
                  <a:lnTo>
                    <a:pt x="851" y="518"/>
                  </a:lnTo>
                  <a:lnTo>
                    <a:pt x="271" y="518"/>
                  </a:lnTo>
                  <a:lnTo>
                    <a:pt x="271" y="210"/>
                  </a:lnTo>
                  <a:lnTo>
                    <a:pt x="667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52A572C0-76CB-E3D5-C86D-54CAB798A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" y="1528"/>
              <a:ext cx="1083" cy="1263"/>
            </a:xfrm>
            <a:custGeom>
              <a:avLst/>
              <a:gdLst>
                <a:gd name="T0" fmla="*/ 348 w 626"/>
                <a:gd name="T1" fmla="*/ 284 h 728"/>
                <a:gd name="T2" fmla="*/ 157 w 626"/>
                <a:gd name="T3" fmla="*/ 284 h 728"/>
                <a:gd name="T4" fmla="*/ 157 w 626"/>
                <a:gd name="T5" fmla="*/ 121 h 728"/>
                <a:gd name="T6" fmla="*/ 462 w 626"/>
                <a:gd name="T7" fmla="*/ 121 h 728"/>
                <a:gd name="T8" fmla="*/ 626 w 626"/>
                <a:gd name="T9" fmla="*/ 0 h 728"/>
                <a:gd name="T10" fmla="*/ 0 w 626"/>
                <a:gd name="T11" fmla="*/ 0 h 728"/>
                <a:gd name="T12" fmla="*/ 0 w 626"/>
                <a:gd name="T13" fmla="*/ 728 h 728"/>
                <a:gd name="T14" fmla="*/ 328 w 626"/>
                <a:gd name="T15" fmla="*/ 728 h 728"/>
                <a:gd name="T16" fmla="*/ 617 w 626"/>
                <a:gd name="T17" fmla="*/ 499 h 728"/>
                <a:gd name="T18" fmla="*/ 348 w 626"/>
                <a:gd name="T19" fmla="*/ 284 h 728"/>
                <a:gd name="T20" fmla="*/ 320 w 626"/>
                <a:gd name="T21" fmla="*/ 607 h 728"/>
                <a:gd name="T22" fmla="*/ 157 w 626"/>
                <a:gd name="T23" fmla="*/ 607 h 728"/>
                <a:gd name="T24" fmla="*/ 157 w 626"/>
                <a:gd name="T25" fmla="*/ 405 h 728"/>
                <a:gd name="T26" fmla="*/ 320 w 626"/>
                <a:gd name="T27" fmla="*/ 405 h 728"/>
                <a:gd name="T28" fmla="*/ 466 w 626"/>
                <a:gd name="T29" fmla="*/ 506 h 728"/>
                <a:gd name="T30" fmla="*/ 320 w 626"/>
                <a:gd name="T31" fmla="*/ 60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6" h="728">
                  <a:moveTo>
                    <a:pt x="348" y="284"/>
                  </a:moveTo>
                  <a:cubicBezTo>
                    <a:pt x="157" y="284"/>
                    <a:pt x="157" y="284"/>
                    <a:pt x="157" y="284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462" y="121"/>
                    <a:pt x="462" y="121"/>
                    <a:pt x="462" y="121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328" y="728"/>
                    <a:pt x="328" y="728"/>
                    <a:pt x="328" y="728"/>
                  </a:cubicBezTo>
                  <a:cubicBezTo>
                    <a:pt x="511" y="728"/>
                    <a:pt x="617" y="644"/>
                    <a:pt x="617" y="499"/>
                  </a:cubicBezTo>
                  <a:cubicBezTo>
                    <a:pt x="617" y="360"/>
                    <a:pt x="521" y="284"/>
                    <a:pt x="348" y="284"/>
                  </a:cubicBezTo>
                  <a:close/>
                  <a:moveTo>
                    <a:pt x="320" y="607"/>
                  </a:moveTo>
                  <a:cubicBezTo>
                    <a:pt x="157" y="607"/>
                    <a:pt x="157" y="607"/>
                    <a:pt x="157" y="607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320" y="405"/>
                    <a:pt x="320" y="405"/>
                    <a:pt x="320" y="405"/>
                  </a:cubicBezTo>
                  <a:cubicBezTo>
                    <a:pt x="420" y="405"/>
                    <a:pt x="466" y="439"/>
                    <a:pt x="466" y="506"/>
                  </a:cubicBezTo>
                  <a:cubicBezTo>
                    <a:pt x="466" y="574"/>
                    <a:pt x="417" y="607"/>
                    <a:pt x="320" y="6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28654768-9E8B-4877-E998-659064D0D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8" y="1528"/>
              <a:ext cx="1054" cy="1263"/>
            </a:xfrm>
            <a:custGeom>
              <a:avLst/>
              <a:gdLst>
                <a:gd name="T0" fmla="*/ 299 w 609"/>
                <a:gd name="T1" fmla="*/ 0 h 728"/>
                <a:gd name="T2" fmla="*/ 0 w 609"/>
                <a:gd name="T3" fmla="*/ 0 h 728"/>
                <a:gd name="T4" fmla="*/ 0 w 609"/>
                <a:gd name="T5" fmla="*/ 728 h 728"/>
                <a:gd name="T6" fmla="*/ 157 w 609"/>
                <a:gd name="T7" fmla="*/ 728 h 728"/>
                <a:gd name="T8" fmla="*/ 157 w 609"/>
                <a:gd name="T9" fmla="*/ 522 h 728"/>
                <a:gd name="T10" fmla="*/ 299 w 609"/>
                <a:gd name="T11" fmla="*/ 522 h 728"/>
                <a:gd name="T12" fmla="*/ 609 w 609"/>
                <a:gd name="T13" fmla="*/ 261 h 728"/>
                <a:gd name="T14" fmla="*/ 299 w 609"/>
                <a:gd name="T15" fmla="*/ 0 h 728"/>
                <a:gd name="T16" fmla="*/ 296 w 609"/>
                <a:gd name="T17" fmla="*/ 401 h 728"/>
                <a:gd name="T18" fmla="*/ 157 w 609"/>
                <a:gd name="T19" fmla="*/ 401 h 728"/>
                <a:gd name="T20" fmla="*/ 157 w 609"/>
                <a:gd name="T21" fmla="*/ 121 h 728"/>
                <a:gd name="T22" fmla="*/ 296 w 609"/>
                <a:gd name="T23" fmla="*/ 121 h 728"/>
                <a:gd name="T24" fmla="*/ 452 w 609"/>
                <a:gd name="T25" fmla="*/ 261 h 728"/>
                <a:gd name="T26" fmla="*/ 296 w 609"/>
                <a:gd name="T27" fmla="*/ 401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9" h="728">
                  <a:moveTo>
                    <a:pt x="2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57" y="728"/>
                    <a:pt x="157" y="728"/>
                    <a:pt x="157" y="728"/>
                  </a:cubicBezTo>
                  <a:cubicBezTo>
                    <a:pt x="157" y="522"/>
                    <a:pt x="157" y="522"/>
                    <a:pt x="157" y="522"/>
                  </a:cubicBezTo>
                  <a:cubicBezTo>
                    <a:pt x="299" y="522"/>
                    <a:pt x="299" y="522"/>
                    <a:pt x="299" y="522"/>
                  </a:cubicBezTo>
                  <a:cubicBezTo>
                    <a:pt x="491" y="522"/>
                    <a:pt x="609" y="421"/>
                    <a:pt x="609" y="261"/>
                  </a:cubicBezTo>
                  <a:cubicBezTo>
                    <a:pt x="609" y="100"/>
                    <a:pt x="491" y="0"/>
                    <a:pt x="299" y="0"/>
                  </a:cubicBezTo>
                  <a:close/>
                  <a:moveTo>
                    <a:pt x="296" y="401"/>
                  </a:moveTo>
                  <a:cubicBezTo>
                    <a:pt x="157" y="401"/>
                    <a:pt x="157" y="401"/>
                    <a:pt x="157" y="40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397" y="121"/>
                    <a:pt x="452" y="171"/>
                    <a:pt x="452" y="261"/>
                  </a:cubicBezTo>
                  <a:cubicBezTo>
                    <a:pt x="452" y="351"/>
                    <a:pt x="397" y="401"/>
                    <a:pt x="296" y="4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F111ABA1-7678-6D51-F6A9-9655AB57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1512"/>
              <a:ext cx="1154" cy="1295"/>
            </a:xfrm>
            <a:custGeom>
              <a:avLst/>
              <a:gdLst>
                <a:gd name="T0" fmla="*/ 530 w 667"/>
                <a:gd name="T1" fmla="*/ 579 h 746"/>
                <a:gd name="T2" fmla="*/ 395 w 667"/>
                <a:gd name="T3" fmla="*/ 613 h 746"/>
                <a:gd name="T4" fmla="*/ 151 w 667"/>
                <a:gd name="T5" fmla="*/ 373 h 746"/>
                <a:gd name="T6" fmla="*/ 395 w 667"/>
                <a:gd name="T7" fmla="*/ 133 h 746"/>
                <a:gd name="T8" fmla="*/ 538 w 667"/>
                <a:gd name="T9" fmla="*/ 177 h 746"/>
                <a:gd name="T10" fmla="*/ 650 w 667"/>
                <a:gd name="T11" fmla="*/ 95 h 746"/>
                <a:gd name="T12" fmla="*/ 650 w 667"/>
                <a:gd name="T13" fmla="*/ 95 h 746"/>
                <a:gd name="T14" fmla="*/ 643 w 667"/>
                <a:gd name="T15" fmla="*/ 88 h 746"/>
                <a:gd name="T16" fmla="*/ 389 w 667"/>
                <a:gd name="T17" fmla="*/ 0 h 746"/>
                <a:gd name="T18" fmla="*/ 110 w 667"/>
                <a:gd name="T19" fmla="*/ 103 h 746"/>
                <a:gd name="T20" fmla="*/ 0 w 667"/>
                <a:gd name="T21" fmla="*/ 369 h 746"/>
                <a:gd name="T22" fmla="*/ 110 w 667"/>
                <a:gd name="T23" fmla="*/ 639 h 746"/>
                <a:gd name="T24" fmla="*/ 388 w 667"/>
                <a:gd name="T25" fmla="*/ 746 h 746"/>
                <a:gd name="T26" fmla="*/ 667 w 667"/>
                <a:gd name="T27" fmla="*/ 635 h 746"/>
                <a:gd name="T28" fmla="*/ 565 w 667"/>
                <a:gd name="T29" fmla="*/ 560 h 746"/>
                <a:gd name="T30" fmla="*/ 530 w 667"/>
                <a:gd name="T31" fmla="*/ 57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7" h="746">
                  <a:moveTo>
                    <a:pt x="530" y="579"/>
                  </a:moveTo>
                  <a:cubicBezTo>
                    <a:pt x="490" y="601"/>
                    <a:pt x="443" y="613"/>
                    <a:pt x="395" y="613"/>
                  </a:cubicBezTo>
                  <a:cubicBezTo>
                    <a:pt x="253" y="613"/>
                    <a:pt x="151" y="512"/>
                    <a:pt x="151" y="373"/>
                  </a:cubicBezTo>
                  <a:cubicBezTo>
                    <a:pt x="151" y="234"/>
                    <a:pt x="253" y="133"/>
                    <a:pt x="395" y="133"/>
                  </a:cubicBezTo>
                  <a:cubicBezTo>
                    <a:pt x="448" y="133"/>
                    <a:pt x="496" y="148"/>
                    <a:pt x="538" y="177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43" y="88"/>
                    <a:pt x="643" y="88"/>
                    <a:pt x="643" y="88"/>
                  </a:cubicBezTo>
                  <a:cubicBezTo>
                    <a:pt x="577" y="30"/>
                    <a:pt x="489" y="0"/>
                    <a:pt x="389" y="0"/>
                  </a:cubicBezTo>
                  <a:cubicBezTo>
                    <a:pt x="280" y="0"/>
                    <a:pt x="181" y="36"/>
                    <a:pt x="110" y="103"/>
                  </a:cubicBezTo>
                  <a:cubicBezTo>
                    <a:pt x="39" y="170"/>
                    <a:pt x="0" y="265"/>
                    <a:pt x="0" y="369"/>
                  </a:cubicBezTo>
                  <a:cubicBezTo>
                    <a:pt x="0" y="474"/>
                    <a:pt x="39" y="570"/>
                    <a:pt x="110" y="639"/>
                  </a:cubicBezTo>
                  <a:cubicBezTo>
                    <a:pt x="181" y="708"/>
                    <a:pt x="280" y="746"/>
                    <a:pt x="388" y="746"/>
                  </a:cubicBezTo>
                  <a:cubicBezTo>
                    <a:pt x="501" y="746"/>
                    <a:pt x="600" y="707"/>
                    <a:pt x="667" y="635"/>
                  </a:cubicBezTo>
                  <a:cubicBezTo>
                    <a:pt x="615" y="597"/>
                    <a:pt x="565" y="560"/>
                    <a:pt x="565" y="560"/>
                  </a:cubicBezTo>
                  <a:lnTo>
                    <a:pt x="530" y="5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967DE2D-4061-E6BD-3F87-EA02798F3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" y="1111"/>
              <a:ext cx="2091" cy="2096"/>
            </a:xfrm>
            <a:custGeom>
              <a:avLst/>
              <a:gdLst>
                <a:gd name="T0" fmla="*/ 1209 w 1209"/>
                <a:gd name="T1" fmla="*/ 604 h 1208"/>
                <a:gd name="T2" fmla="*/ 1199 w 1209"/>
                <a:gd name="T3" fmla="*/ 496 h 1208"/>
                <a:gd name="T4" fmla="*/ 1069 w 1209"/>
                <a:gd name="T5" fmla="*/ 592 h 1208"/>
                <a:gd name="T6" fmla="*/ 1069 w 1209"/>
                <a:gd name="T7" fmla="*/ 604 h 1208"/>
                <a:gd name="T8" fmla="*/ 604 w 1209"/>
                <a:gd name="T9" fmla="*/ 1069 h 1208"/>
                <a:gd name="T10" fmla="*/ 139 w 1209"/>
                <a:gd name="T11" fmla="*/ 604 h 1208"/>
                <a:gd name="T12" fmla="*/ 604 w 1209"/>
                <a:gd name="T13" fmla="*/ 139 h 1208"/>
                <a:gd name="T14" fmla="*/ 866 w 1209"/>
                <a:gd name="T15" fmla="*/ 220 h 1208"/>
                <a:gd name="T16" fmla="*/ 984 w 1209"/>
                <a:gd name="T17" fmla="*/ 134 h 1208"/>
                <a:gd name="T18" fmla="*/ 604 w 1209"/>
                <a:gd name="T19" fmla="*/ 0 h 1208"/>
                <a:gd name="T20" fmla="*/ 0 w 1209"/>
                <a:gd name="T21" fmla="*/ 604 h 1208"/>
                <a:gd name="T22" fmla="*/ 604 w 1209"/>
                <a:gd name="T23" fmla="*/ 1208 h 1208"/>
                <a:gd name="T24" fmla="*/ 1209 w 1209"/>
                <a:gd name="T25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9" h="1208">
                  <a:moveTo>
                    <a:pt x="1209" y="604"/>
                  </a:moveTo>
                  <a:cubicBezTo>
                    <a:pt x="1209" y="567"/>
                    <a:pt x="1205" y="531"/>
                    <a:pt x="1199" y="496"/>
                  </a:cubicBezTo>
                  <a:cubicBezTo>
                    <a:pt x="1069" y="592"/>
                    <a:pt x="1069" y="592"/>
                    <a:pt x="1069" y="592"/>
                  </a:cubicBezTo>
                  <a:cubicBezTo>
                    <a:pt x="1069" y="596"/>
                    <a:pt x="1069" y="600"/>
                    <a:pt x="1069" y="604"/>
                  </a:cubicBezTo>
                  <a:cubicBezTo>
                    <a:pt x="1069" y="860"/>
                    <a:pt x="861" y="1069"/>
                    <a:pt x="604" y="1069"/>
                  </a:cubicBezTo>
                  <a:cubicBezTo>
                    <a:pt x="348" y="1069"/>
                    <a:pt x="139" y="860"/>
                    <a:pt x="139" y="604"/>
                  </a:cubicBezTo>
                  <a:cubicBezTo>
                    <a:pt x="139" y="348"/>
                    <a:pt x="348" y="139"/>
                    <a:pt x="604" y="139"/>
                  </a:cubicBezTo>
                  <a:cubicBezTo>
                    <a:pt x="701" y="139"/>
                    <a:pt x="792" y="169"/>
                    <a:pt x="866" y="220"/>
                  </a:cubicBezTo>
                  <a:cubicBezTo>
                    <a:pt x="984" y="134"/>
                    <a:pt x="984" y="134"/>
                    <a:pt x="984" y="134"/>
                  </a:cubicBezTo>
                  <a:cubicBezTo>
                    <a:pt x="880" y="50"/>
                    <a:pt x="748" y="0"/>
                    <a:pt x="604" y="0"/>
                  </a:cubicBezTo>
                  <a:cubicBezTo>
                    <a:pt x="270" y="0"/>
                    <a:pt x="0" y="270"/>
                    <a:pt x="0" y="604"/>
                  </a:cubicBezTo>
                  <a:cubicBezTo>
                    <a:pt x="0" y="938"/>
                    <a:pt x="270" y="1208"/>
                    <a:pt x="604" y="1208"/>
                  </a:cubicBezTo>
                  <a:cubicBezTo>
                    <a:pt x="938" y="1208"/>
                    <a:pt x="1209" y="938"/>
                    <a:pt x="1209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365A8DC8-B55B-1A45-1F07-3A7FE197D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" y="1517"/>
              <a:ext cx="1351" cy="913"/>
            </a:xfrm>
            <a:custGeom>
              <a:avLst/>
              <a:gdLst>
                <a:gd name="T0" fmla="*/ 709 w 781"/>
                <a:gd name="T1" fmla="*/ 0 h 526"/>
                <a:gd name="T2" fmla="*/ 781 w 781"/>
                <a:gd name="T3" fmla="*/ 121 h 526"/>
                <a:gd name="T4" fmla="*/ 230 w 781"/>
                <a:gd name="T5" fmla="*/ 526 h 526"/>
                <a:gd name="T6" fmla="*/ 0 w 781"/>
                <a:gd name="T7" fmla="*/ 382 h 526"/>
                <a:gd name="T8" fmla="*/ 0 w 781"/>
                <a:gd name="T9" fmla="*/ 209 h 526"/>
                <a:gd name="T10" fmla="*/ 230 w 781"/>
                <a:gd name="T11" fmla="*/ 353 h 526"/>
                <a:gd name="T12" fmla="*/ 709 w 781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526">
                  <a:moveTo>
                    <a:pt x="709" y="0"/>
                  </a:moveTo>
                  <a:cubicBezTo>
                    <a:pt x="737" y="37"/>
                    <a:pt x="761" y="78"/>
                    <a:pt x="781" y="121"/>
                  </a:cubicBezTo>
                  <a:cubicBezTo>
                    <a:pt x="230" y="526"/>
                    <a:pt x="230" y="526"/>
                    <a:pt x="230" y="526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30" y="353"/>
                    <a:pt x="230" y="353"/>
                    <a:pt x="230" y="353"/>
                  </a:cubicBezTo>
                  <a:lnTo>
                    <a:pt x="7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48954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178F3F-6250-5CF9-A461-8EB727D355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1D3F81-C357-8A56-367C-37420F1A4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A73DF0-1B44-DF47-F321-B9AA0927E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4549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B63305-3D89-4B1E-CB7D-04742AEC07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двумя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CB23B73-8721-9A43-8E1A-AD289DD6D1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3F069020-58E8-61DE-A300-3EF03A0D1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15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6A039111-D43A-9900-82EB-AA19E564C9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492375"/>
            <a:ext cx="5473700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2B3A6112-86B2-157C-B327-F77E3A593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1563" y="2492375"/>
            <a:ext cx="5473700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6488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5808B2-8425-7F80-30F1-3A6F2346A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55751" b="15642"/>
          <a:stretch/>
        </p:blipFill>
        <p:spPr>
          <a:xfrm flipV="1">
            <a:off x="0" y="0"/>
            <a:ext cx="3105792" cy="66964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89B7109-5884-F689-F795-EFD357EDA1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двумя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CB23B73-8721-9A43-8E1A-AD289DD6D1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3F069020-58E8-61DE-A300-3EF03A0D1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15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2B3A6112-86B2-157C-B327-F77E3A593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1563" y="2492375"/>
            <a:ext cx="5473700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9852740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946E7D-C65F-FD27-1D1C-7E859767A6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рямоугольник с двумя скругленными соседними углами 2">
            <a:extLst>
              <a:ext uri="{FF2B5EF4-FFF2-40B4-BE49-F238E27FC236}">
                <a16:creationId xmlns:a16="http://schemas.microsoft.com/office/drawing/2014/main" id="{72214DF1-E866-8B99-E803-235743B5E963}"/>
              </a:ext>
            </a:extLst>
          </p:cNvPr>
          <p:cNvSpPr/>
          <p:nvPr/>
        </p:nvSpPr>
        <p:spPr>
          <a:xfrm rot="5400000">
            <a:off x="-358185" y="311887"/>
            <a:ext cx="6956386" cy="6240016"/>
          </a:xfrm>
          <a:prstGeom prst="round2SameRect">
            <a:avLst>
              <a:gd name="adj1" fmla="val 11711"/>
              <a:gd name="adj2" fmla="val 0"/>
            </a:avLst>
          </a:prstGeom>
          <a:gradFill flip="none" rotWithShape="1">
            <a:gsLst>
              <a:gs pos="83000">
                <a:srgbClr val="1DCE41"/>
              </a:gs>
              <a:gs pos="0">
                <a:srgbClr val="2BC7D4"/>
              </a:gs>
            </a:gsLst>
            <a:lin ang="8400000" scaled="0"/>
            <a:tileRect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E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05930"/>
            <a:ext cx="5113089" cy="215676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Важный слайд </a:t>
            </a:r>
            <a:br>
              <a:rPr lang="ru-RU" dirty="0"/>
            </a:br>
            <a:r>
              <a:rPr lang="ru-RU" dirty="0"/>
              <a:t>с выводом </a:t>
            </a:r>
            <a:r>
              <a:rPr lang="en-US" dirty="0"/>
              <a:t>/ </a:t>
            </a:r>
            <a:r>
              <a:rPr lang="ru-RU" dirty="0"/>
              <a:t>длинным заголовком </a:t>
            </a:r>
            <a:br>
              <a:rPr lang="ru-RU" dirty="0"/>
            </a:br>
            <a:r>
              <a:rPr lang="ru-RU" dirty="0"/>
              <a:t>в левой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5441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0BFC19-8712-FE9A-93C7-701609C930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05930"/>
            <a:ext cx="5113089" cy="2156766"/>
          </a:xfrm>
        </p:spPr>
        <p:txBody>
          <a:bodyPr>
            <a:normAutofit/>
          </a:bodyPr>
          <a:lstStyle>
            <a:lvl1pPr>
              <a:defRPr sz="3600">
                <a:solidFill>
                  <a:srgbClr val="374356"/>
                </a:solidFill>
              </a:defRPr>
            </a:lvl1pPr>
          </a:lstStyle>
          <a:p>
            <a:r>
              <a:rPr lang="ru-RU" dirty="0"/>
              <a:t>Важный слайд </a:t>
            </a:r>
            <a:br>
              <a:rPr lang="ru-RU" dirty="0"/>
            </a:br>
            <a:r>
              <a:rPr lang="ru-RU" dirty="0"/>
              <a:t>с выводом </a:t>
            </a:r>
            <a:r>
              <a:rPr lang="en-US" dirty="0"/>
              <a:t>/ </a:t>
            </a:r>
            <a:r>
              <a:rPr lang="ru-RU" dirty="0"/>
              <a:t>длинным заголовком </a:t>
            </a:r>
            <a:br>
              <a:rPr lang="ru-RU" dirty="0"/>
            </a:br>
            <a:r>
              <a:rPr lang="ru-RU" dirty="0"/>
              <a:t>в левой части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1465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4564B84-C280-6CE7-968B-41DE46020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4537074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2B6198-6C65-4182-871F-938206D301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4549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84564B84-C280-6CE7-968B-41DE46020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4537074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42B6198-6C65-4182-871F-938206D301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Рисунок 18">
            <a:extLst>
              <a:ext uri="{FF2B5EF4-FFF2-40B4-BE49-F238E27FC236}">
                <a16:creationId xmlns:a16="http://schemas.microsoft.com/office/drawing/2014/main" id="{2BFCC237-9991-2342-F6D0-3DBACA6636D3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60839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" name="Рисунок 18">
            <a:extLst>
              <a:ext uri="{FF2B5EF4-FFF2-40B4-BE49-F238E27FC236}">
                <a16:creationId xmlns:a16="http://schemas.microsoft.com/office/drawing/2014/main" id="{C066770B-BD80-DE2C-5B6C-7C9F08BD0820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560839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6" name="Рисунок 18">
            <a:extLst>
              <a:ext uri="{FF2B5EF4-FFF2-40B4-BE49-F238E27FC236}">
                <a16:creationId xmlns:a16="http://schemas.microsoft.com/office/drawing/2014/main" id="{57CCB9F2-873F-F32E-047E-E2C8910D6BE9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2418214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Рисунок 18">
            <a:extLst>
              <a:ext uri="{FF2B5EF4-FFF2-40B4-BE49-F238E27FC236}">
                <a16:creationId xmlns:a16="http://schemas.microsoft.com/office/drawing/2014/main" id="{622CB1E5-7F1E-140A-2497-62F1551B3CD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2418214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Рисунок 18">
            <a:extLst>
              <a:ext uri="{FF2B5EF4-FFF2-40B4-BE49-F238E27FC236}">
                <a16:creationId xmlns:a16="http://schemas.microsoft.com/office/drawing/2014/main" id="{1CC34CE6-BC1A-3818-9699-803062A308E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289876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" name="Рисунок 18">
            <a:extLst>
              <a:ext uri="{FF2B5EF4-FFF2-40B4-BE49-F238E27FC236}">
                <a16:creationId xmlns:a16="http://schemas.microsoft.com/office/drawing/2014/main" id="{BDA6E984-01FF-2F7C-0A9A-BF03539409A7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289876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1" name="Рисунок 18">
            <a:extLst>
              <a:ext uri="{FF2B5EF4-FFF2-40B4-BE49-F238E27FC236}">
                <a16:creationId xmlns:a16="http://schemas.microsoft.com/office/drawing/2014/main" id="{AB5AEE65-67F3-460A-49CA-09FB4E3DE7B5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147251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2" name="Рисунок 18">
            <a:extLst>
              <a:ext uri="{FF2B5EF4-FFF2-40B4-BE49-F238E27FC236}">
                <a16:creationId xmlns:a16="http://schemas.microsoft.com/office/drawing/2014/main" id="{BD120796-C66C-F4CE-06F0-ED1E06CC3A4F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147251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3" name="Рисунок 18">
            <a:extLst>
              <a:ext uri="{FF2B5EF4-FFF2-40B4-BE49-F238E27FC236}">
                <a16:creationId xmlns:a16="http://schemas.microsoft.com/office/drawing/2014/main" id="{8A17B35E-819D-456B-26FE-F6EB4C706B5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8018913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Рисунок 18">
            <a:extLst>
              <a:ext uri="{FF2B5EF4-FFF2-40B4-BE49-F238E27FC236}">
                <a16:creationId xmlns:a16="http://schemas.microsoft.com/office/drawing/2014/main" id="{25A353A1-2E38-D987-2A8F-435BE79D9BAD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8018913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5" name="Рисунок 18">
            <a:extLst>
              <a:ext uri="{FF2B5EF4-FFF2-40B4-BE49-F238E27FC236}">
                <a16:creationId xmlns:a16="http://schemas.microsoft.com/office/drawing/2014/main" id="{6C3005F9-1BDA-EB80-DE3A-B581953BEDC1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9876288" y="241574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Рисунок 18">
            <a:extLst>
              <a:ext uri="{FF2B5EF4-FFF2-40B4-BE49-F238E27FC236}">
                <a16:creationId xmlns:a16="http://schemas.microsoft.com/office/drawing/2014/main" id="{38451FCD-4874-5F6E-0F85-B75899981394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9876288" y="4415992"/>
            <a:ext cx="831611" cy="820799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35255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D44E9A-BCE2-A274-9E4A-9D81CF8574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двумя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CB23B73-8721-9A43-8E1A-AD289DD6D1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3F069020-58E8-61DE-A300-3EF03A0D1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1563" y="1869958"/>
            <a:ext cx="5473700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8" name="Текст 26">
            <a:extLst>
              <a:ext uri="{FF2B5EF4-FFF2-40B4-BE49-F238E27FC236}">
                <a16:creationId xmlns:a16="http://schemas.microsoft.com/office/drawing/2014/main" id="{2B3A6112-86B2-157C-B327-F77E3A593A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1563" y="2492375"/>
            <a:ext cx="5473700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66436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3A0E31-8C38-CDA6-7C7C-3C5D539A60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98C8337-7876-D44A-7AD5-E11F940BE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26">
            <a:extLst>
              <a:ext uri="{FF2B5EF4-FFF2-40B4-BE49-F238E27FC236}">
                <a16:creationId xmlns:a16="http://schemas.microsoft.com/office/drawing/2014/main" id="{8C21401A-DDB0-7D67-8F18-FE2D017C7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E7D5E280-B39D-526A-8CA2-4D256EF59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3D91A93E-3C60-5817-6E55-9EA42EDD4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33D48EA-2CB0-CCFB-4335-F33284E073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18FAF859-F294-67ED-732E-52BA26B37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470721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8CBA7E-A8D3-DE0C-6547-7F81D5D24C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98C8337-7876-D44A-7AD5-E11F940BE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E7D5E280-B39D-526A-8CA2-4D256EF59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3D91A93E-3C60-5817-6E55-9EA42EDD4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3357563"/>
            <a:ext cx="3636962" cy="2951162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33D48EA-2CB0-CCFB-4335-F33284E073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18FAF859-F294-67ED-732E-52BA26B37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3357563"/>
            <a:ext cx="3636962" cy="2951162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471704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169196E-AC0B-6602-2E8F-07461BABAF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5">
            <a:extLst>
              <a:ext uri="{FF2B5EF4-FFF2-40B4-BE49-F238E27FC236}">
                <a16:creationId xmlns:a16="http://schemas.microsoft.com/office/drawing/2014/main" id="{23B29B4B-5784-AFFD-0521-4FFD7927CF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Текст 26">
            <a:extLst>
              <a:ext uri="{FF2B5EF4-FFF2-40B4-BE49-F238E27FC236}">
                <a16:creationId xmlns:a16="http://schemas.microsoft.com/office/drawing/2014/main" id="{7421AA93-497A-2D3C-8F67-A5DEB19949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BAB39451-3A97-D9C3-CAAC-9409E2E095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9" name="Текст 26">
            <a:extLst>
              <a:ext uri="{FF2B5EF4-FFF2-40B4-BE49-F238E27FC236}">
                <a16:creationId xmlns:a16="http://schemas.microsoft.com/office/drawing/2014/main" id="{0B42955F-F655-0802-E477-D545D16BC8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01B07AD-18BC-A93E-8C3A-B59AE3B37C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Текст 26">
            <a:extLst>
              <a:ext uri="{FF2B5EF4-FFF2-40B4-BE49-F238E27FC236}">
                <a16:creationId xmlns:a16="http://schemas.microsoft.com/office/drawing/2014/main" id="{909BE45E-826B-3339-E1B1-7AAF19757A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Рисунок 18">
            <a:extLst>
              <a:ext uri="{FF2B5EF4-FFF2-40B4-BE49-F238E27FC236}">
                <a16:creationId xmlns:a16="http://schemas.microsoft.com/office/drawing/2014/main" id="{D5239E74-2266-1DA2-2D2E-E8436C4EAA1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863" y="1952191"/>
            <a:ext cx="1969575" cy="194396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Рисунок 18">
            <a:extLst>
              <a:ext uri="{FF2B5EF4-FFF2-40B4-BE49-F238E27FC236}">
                <a16:creationId xmlns:a16="http://schemas.microsoft.com/office/drawing/2014/main" id="{A0223B90-D6DF-06A9-0BD6-D9B3C74074C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80946" y="1952191"/>
            <a:ext cx="1969575" cy="194396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8">
            <a:extLst>
              <a:ext uri="{FF2B5EF4-FFF2-40B4-BE49-F238E27FC236}">
                <a16:creationId xmlns:a16="http://schemas.microsoft.com/office/drawing/2014/main" id="{DA90D217-B154-91E5-A402-8F3256076A5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11029" y="1952191"/>
            <a:ext cx="1969575" cy="1943968"/>
          </a:xfrm>
          <a:prstGeom prst="roundRect">
            <a:avLst>
              <a:gd name="adj" fmla="val 50000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9557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B7A1A0D-F623-A602-0BC6-714DD30851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26">
            <a:extLst>
              <a:ext uri="{FF2B5EF4-FFF2-40B4-BE49-F238E27FC236}">
                <a16:creationId xmlns:a16="http://schemas.microsoft.com/office/drawing/2014/main" id="{88BB4120-284D-C857-EE11-7463E238D0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4174134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Текст 26">
            <a:extLst>
              <a:ext uri="{FF2B5EF4-FFF2-40B4-BE49-F238E27FC236}">
                <a16:creationId xmlns:a16="http://schemas.microsoft.com/office/drawing/2014/main" id="{2CB9D2CF-E7EA-80CE-9D29-03B828168C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819" y="4174134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26">
            <a:extLst>
              <a:ext uri="{FF2B5EF4-FFF2-40B4-BE49-F238E27FC236}">
                <a16:creationId xmlns:a16="http://schemas.microsoft.com/office/drawing/2014/main" id="{350257DA-3697-F30A-82D9-C1BFB0FD8E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47732" y="4166618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ED702CC9-3EF3-461C-A51A-76F06E8AD9F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8775" y="4166618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E4969E23-33BA-B814-325C-1BB7A7CAFC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Текст 5">
            <a:extLst>
              <a:ext uri="{FF2B5EF4-FFF2-40B4-BE49-F238E27FC236}">
                <a16:creationId xmlns:a16="http://schemas.microsoft.com/office/drawing/2014/main" id="{6746AFEF-BF78-5120-35C8-D4A40D95ED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819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D2B1709A-57BF-35BD-F3E5-4862D28000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7732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F0D6EE75-0CE7-2070-208F-5A167A7A7D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8775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57B7CA2D-8606-2B09-8D36-22C3BC2A6A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0863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8626EAC3-DD47-9C2A-97E3-67DA0BDBAEA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6925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0" name="Рисунок 18">
            <a:extLst>
              <a:ext uri="{FF2B5EF4-FFF2-40B4-BE49-F238E27FC236}">
                <a16:creationId xmlns:a16="http://schemas.microsoft.com/office/drawing/2014/main" id="{875D4B2B-2663-55B4-2B65-34E1E937293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37275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1" name="Рисунок 18">
            <a:extLst>
              <a:ext uri="{FF2B5EF4-FFF2-40B4-BE49-F238E27FC236}">
                <a16:creationId xmlns:a16="http://schemas.microsoft.com/office/drawing/2014/main" id="{8DAC2E63-753F-D3D5-C750-DF1E79388D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23337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06403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A1730E-86E7-EE42-AEED-F84F5F4A30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98C8337-7876-D44A-7AD5-E11F940BE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26">
            <a:extLst>
              <a:ext uri="{FF2B5EF4-FFF2-40B4-BE49-F238E27FC236}">
                <a16:creationId xmlns:a16="http://schemas.microsoft.com/office/drawing/2014/main" id="{8C21401A-DDB0-7D67-8F18-FE2D017C7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E7D5E280-B39D-526A-8CA2-4D256EF59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3D91A93E-3C60-5817-6E55-9EA42EDD4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33D48EA-2CB0-CCFB-4335-F33284E073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18FAF859-F294-67ED-732E-52BA26B37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Рисунок 18">
            <a:extLst>
              <a:ext uri="{FF2B5EF4-FFF2-40B4-BE49-F238E27FC236}">
                <a16:creationId xmlns:a16="http://schemas.microsoft.com/office/drawing/2014/main" id="{9D64B682-BF90-A864-79EC-545ECE3B747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863" y="1952191"/>
            <a:ext cx="1969575" cy="1943968"/>
          </a:xfrm>
          <a:prstGeom prst="roundRect">
            <a:avLst>
              <a:gd name="adj" fmla="val 1057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18">
            <a:extLst>
              <a:ext uri="{FF2B5EF4-FFF2-40B4-BE49-F238E27FC236}">
                <a16:creationId xmlns:a16="http://schemas.microsoft.com/office/drawing/2014/main" id="{1F78D738-FF53-7E7F-8DA9-2C45AE3E0C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80946" y="1952191"/>
            <a:ext cx="1969575" cy="1943968"/>
          </a:xfrm>
          <a:prstGeom prst="roundRect">
            <a:avLst>
              <a:gd name="adj" fmla="val 1264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4" name="Рисунок 18">
            <a:extLst>
              <a:ext uri="{FF2B5EF4-FFF2-40B4-BE49-F238E27FC236}">
                <a16:creationId xmlns:a16="http://schemas.microsoft.com/office/drawing/2014/main" id="{2E05F162-2201-E0C8-3C1C-49B5FE414C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11029" y="1952191"/>
            <a:ext cx="1969575" cy="1943968"/>
          </a:xfrm>
          <a:prstGeom prst="roundRect">
            <a:avLst>
              <a:gd name="adj" fmla="val 11955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416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060353-A926-EEA6-F0CE-1F504FD678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55751" b="15642"/>
          <a:stretch/>
        </p:blipFill>
        <p:spPr>
          <a:xfrm>
            <a:off x="0" y="154056"/>
            <a:ext cx="3105792" cy="66964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74997F-D59F-49B4-8243-3195E38140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98C8337-7876-D44A-7AD5-E11F940BE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26">
            <a:extLst>
              <a:ext uri="{FF2B5EF4-FFF2-40B4-BE49-F238E27FC236}">
                <a16:creationId xmlns:a16="http://schemas.microsoft.com/office/drawing/2014/main" id="{8C21401A-DDB0-7D67-8F18-FE2D017C7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E7D5E280-B39D-526A-8CA2-4D256EF59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3D91A93E-3C60-5817-6E55-9EA42EDD4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33D48EA-2CB0-CCFB-4335-F33284E073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1869958"/>
            <a:ext cx="3636962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18FAF859-F294-67ED-732E-52BA26B37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2492375"/>
            <a:ext cx="3636962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195921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1F196F-A833-31A5-CAD6-4D12BD870B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5615208-1C0B-4704-906E-4FFA6150EF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ru-RU" sz="3200" b="1" dirty="0">
              <a:solidFill>
                <a:srgbClr val="FEFFFF"/>
              </a:solidFill>
              <a:latin typeface="SB Sans Display" panose="020B0503040504020204" pitchFamily="34" charset="0"/>
              <a:sym typeface="SB Sans Display" panose="020B050304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8AA-1650-4B2B-A25C-90CE8FC9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F96AD-3371-46CD-95D9-B62AA7B2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F12D9-FEC3-4EA4-A6E9-E19D26A7EC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Рисунок 18">
            <a:extLst>
              <a:ext uri="{FF2B5EF4-FFF2-40B4-BE49-F238E27FC236}">
                <a16:creationId xmlns:a16="http://schemas.microsoft.com/office/drawing/2014/main" id="{945F23BB-B33E-09F1-7A11-B8E40452DF1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0863" y="1916113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5" name="Текст 26">
            <a:extLst>
              <a:ext uri="{FF2B5EF4-FFF2-40B4-BE49-F238E27FC236}">
                <a16:creationId xmlns:a16="http://schemas.microsoft.com/office/drawing/2014/main" id="{C740F737-5570-9857-D7B2-BBDD617B1C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3501008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18" name="Рисунок 18">
            <a:extLst>
              <a:ext uri="{FF2B5EF4-FFF2-40B4-BE49-F238E27FC236}">
                <a16:creationId xmlns:a16="http://schemas.microsoft.com/office/drawing/2014/main" id="{E8DE75AE-D6C6-7B6A-FB54-31020474DAE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66543" y="1916113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6A459FC6-08E3-E884-7482-386A43EC8E3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405145" y="1916113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068908BC-1885-76B7-1E08-4F90FF80AA4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466543" y="3501008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29" name="Текст 26">
            <a:extLst>
              <a:ext uri="{FF2B5EF4-FFF2-40B4-BE49-F238E27FC236}">
                <a16:creationId xmlns:a16="http://schemas.microsoft.com/office/drawing/2014/main" id="{A5F3C314-3F2A-87C7-8D2C-59A2056E0A2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87745" y="3502310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0" name="Рисунок 18">
            <a:extLst>
              <a:ext uri="{FF2B5EF4-FFF2-40B4-BE49-F238E27FC236}">
                <a16:creationId xmlns:a16="http://schemas.microsoft.com/office/drawing/2014/main" id="{6FAC3B4C-401B-F899-7CCC-CCA1C22423D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50863" y="4282796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1" name="Текст 26">
            <a:extLst>
              <a:ext uri="{FF2B5EF4-FFF2-40B4-BE49-F238E27FC236}">
                <a16:creationId xmlns:a16="http://schemas.microsoft.com/office/drawing/2014/main" id="{09FBF07E-CF6E-A94D-108E-FAF2B142202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0863" y="5867691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2" name="Рисунок 18">
            <a:extLst>
              <a:ext uri="{FF2B5EF4-FFF2-40B4-BE49-F238E27FC236}">
                <a16:creationId xmlns:a16="http://schemas.microsoft.com/office/drawing/2014/main" id="{D732A7EC-C8B8-DEF2-7CE1-95C07ADE6303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466543" y="4282796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3" name="Рисунок 18">
            <a:extLst>
              <a:ext uri="{FF2B5EF4-FFF2-40B4-BE49-F238E27FC236}">
                <a16:creationId xmlns:a16="http://schemas.microsoft.com/office/drawing/2014/main" id="{06E9A4D0-93E7-AFF7-3DF7-B635268338BF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405145" y="4282796"/>
            <a:ext cx="3240881" cy="1441450"/>
          </a:xfrm>
          <a:prstGeom prst="roundRect">
            <a:avLst>
              <a:gd name="adj" fmla="val 7539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 dirty="0"/>
              <a:t> </a:t>
            </a:r>
          </a:p>
        </p:txBody>
      </p:sp>
      <p:sp>
        <p:nvSpPr>
          <p:cNvPr id="34" name="Текст 26">
            <a:extLst>
              <a:ext uri="{FF2B5EF4-FFF2-40B4-BE49-F238E27FC236}">
                <a16:creationId xmlns:a16="http://schemas.microsoft.com/office/drawing/2014/main" id="{B30C93C4-E342-9FA9-B049-4546C171DEA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466543" y="5867691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  <p:sp>
        <p:nvSpPr>
          <p:cNvPr id="35" name="Текст 26">
            <a:extLst>
              <a:ext uri="{FF2B5EF4-FFF2-40B4-BE49-F238E27FC236}">
                <a16:creationId xmlns:a16="http://schemas.microsoft.com/office/drawing/2014/main" id="{A1BB4686-D920-0C48-B28E-B16B11D7E70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87745" y="5868993"/>
            <a:ext cx="3240881" cy="431515"/>
          </a:xfrm>
        </p:spPr>
        <p:txBody>
          <a:bodyPr>
            <a:normAutofit/>
          </a:bodyPr>
          <a:lstStyle>
            <a:lvl1pPr marL="0" indent="0">
              <a:lnSpc>
                <a:spcPts val="12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  <a:endParaRPr lang="en-US" dirty="0"/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9462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71BAD4-5A1D-E146-FB70-144B7775AC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558FC1-0581-2EF5-740B-57315A61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CB23B73-8721-9A43-8E1A-AD289DD6D1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6A039111-D43A-9900-82EB-AA19E564C9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423389FB-EB3F-14C0-D1D3-61ECB3CAC5C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819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0" name="Текст 26">
            <a:extLst>
              <a:ext uri="{FF2B5EF4-FFF2-40B4-BE49-F238E27FC236}">
                <a16:creationId xmlns:a16="http://schemas.microsoft.com/office/drawing/2014/main" id="{5FEFE520-8CFB-0479-2D83-ECAA7B92B0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819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820E3D36-E265-408E-8C3F-436B1C4C89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7732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9A2472C1-39A6-55D8-4030-33C4BF3241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47732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321FF41F-0CCB-D23B-16E2-230474C6F8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8775" y="1869958"/>
            <a:ext cx="2700337" cy="478922"/>
          </a:xfrm>
        </p:spPr>
        <p:txBody>
          <a:bodyPr>
            <a:noAutofit/>
          </a:bodyPr>
          <a:lstStyle>
            <a:lvl1pPr marL="0" indent="0">
              <a:buNone/>
              <a:defRPr sz="2400" b="0" i="0">
                <a:solidFill>
                  <a:srgbClr val="364355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Текст 26">
            <a:extLst>
              <a:ext uri="{FF2B5EF4-FFF2-40B4-BE49-F238E27FC236}">
                <a16:creationId xmlns:a16="http://schemas.microsoft.com/office/drawing/2014/main" id="{ECBFC981-FDC6-1DCB-E9A7-CCBF8E496A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8775" y="2492375"/>
            <a:ext cx="2700337" cy="3816350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6382165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46EAD9-74E1-037B-363A-4238280F10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5615208-1C0B-4704-906E-4FFA6150EF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ru-RU" sz="3200" b="1" dirty="0">
              <a:solidFill>
                <a:srgbClr val="FEFFFF"/>
              </a:solidFill>
              <a:latin typeface="SB Sans Display" panose="020B0503040504020204" pitchFamily="34" charset="0"/>
              <a:sym typeface="SB Sans Display" panose="020B050304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8AA-1650-4B2B-A25C-90CE8FC9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F96AD-3371-46CD-95D9-B62AA7B2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F12D9-FEC3-4EA4-A6E9-E19D26A7E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311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DDEC2B-ABCD-A858-1A5E-DB29CC793A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5615208-1C0B-4704-906E-4FFA6150EF5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ru-RU" sz="3200" b="1" dirty="0">
              <a:solidFill>
                <a:srgbClr val="FEFFFF"/>
              </a:solidFill>
              <a:latin typeface="SB Sans Display" panose="020B0503040504020204" pitchFamily="34" charset="0"/>
              <a:sym typeface="SB Sans Display" panose="020B050304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F38AA-1650-4B2B-A25C-90CE8FC90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Заголовок слайда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F96AD-3371-46CD-95D9-B62AA7B24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F12D9-FEC3-4EA4-A6E9-E19D26A7ECB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1771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803976-B602-CB51-3F04-9040640F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1061-1E45-F041-2D9E-9742138B2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6913288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3A5C0-AD0E-7AB1-6EF6-8721261B8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9078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C39FF3E-2C27-FDA4-7D3E-C033E1C370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олилиния 1">
            <a:extLst>
              <a:ext uri="{FF2B5EF4-FFF2-40B4-BE49-F238E27FC236}">
                <a16:creationId xmlns:a16="http://schemas.microsoft.com/office/drawing/2014/main" id="{33226CFB-C6F4-52DE-207B-BC9B9AE3BD88}"/>
              </a:ext>
            </a:extLst>
          </p:cNvPr>
          <p:cNvSpPr/>
          <p:nvPr/>
        </p:nvSpPr>
        <p:spPr>
          <a:xfrm>
            <a:off x="7210921" y="-49696"/>
            <a:ext cx="4981080" cy="6957393"/>
          </a:xfrm>
          <a:custGeom>
            <a:avLst/>
            <a:gdLst>
              <a:gd name="connsiteX0" fmla="*/ 698118 w 4295776"/>
              <a:gd name="connsiteY0" fmla="*/ 0 h 6858000"/>
              <a:gd name="connsiteX1" fmla="*/ 4295776 w 4295776"/>
              <a:gd name="connsiteY1" fmla="*/ 0 h 6858000"/>
              <a:gd name="connsiteX2" fmla="*/ 4295776 w 4295776"/>
              <a:gd name="connsiteY2" fmla="*/ 6858000 h 6858000"/>
              <a:gd name="connsiteX3" fmla="*/ 698118 w 4295776"/>
              <a:gd name="connsiteY3" fmla="*/ 6858000 h 6858000"/>
              <a:gd name="connsiteX4" fmla="*/ 0 w 4295776"/>
              <a:gd name="connsiteY4" fmla="*/ 6159882 h 6858000"/>
              <a:gd name="connsiteX5" fmla="*/ 0 w 4295776"/>
              <a:gd name="connsiteY5" fmla="*/ 698118 h 6858000"/>
              <a:gd name="connsiteX6" fmla="*/ 698118 w 429577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5776" h="6858000">
                <a:moveTo>
                  <a:pt x="698118" y="0"/>
                </a:moveTo>
                <a:lnTo>
                  <a:pt x="4295776" y="0"/>
                </a:lnTo>
                <a:lnTo>
                  <a:pt x="4295776" y="6858000"/>
                </a:lnTo>
                <a:lnTo>
                  <a:pt x="698118" y="6858000"/>
                </a:lnTo>
                <a:cubicBezTo>
                  <a:pt x="312558" y="6858000"/>
                  <a:pt x="0" y="6545442"/>
                  <a:pt x="0" y="6159882"/>
                </a:cubicBezTo>
                <a:lnTo>
                  <a:pt x="0" y="698118"/>
                </a:lnTo>
                <a:cubicBezTo>
                  <a:pt x="0" y="312558"/>
                  <a:pt x="312558" y="0"/>
                  <a:pt x="698118" y="0"/>
                </a:cubicBezTo>
                <a:close/>
              </a:path>
            </a:pathLst>
          </a:custGeom>
          <a:gradFill flip="none" rotWithShape="1">
            <a:gsLst>
              <a:gs pos="0">
                <a:srgbClr val="1DCE41"/>
              </a:gs>
              <a:gs pos="100000">
                <a:srgbClr val="2BC7D4"/>
              </a:gs>
            </a:gsLst>
            <a:lin ang="2700000" scaled="1"/>
            <a:tileRect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EFFFF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3A5C0-AD0E-7AB1-6EF6-8721261B8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729BC94-26AD-07CF-A1B2-CC0952BE19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4321000" cy="1224136"/>
          </a:xfrm>
        </p:spPr>
        <p:txBody>
          <a:bodyPr/>
          <a:lstStyle/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EDE0D7B-7BA4-B458-A118-4017212500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2144" y="404665"/>
            <a:ext cx="4248995" cy="122413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ru-RU" dirty="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  <a:p>
            <a:pPr lvl="1">
              <a:spcBef>
                <a:spcPct val="0"/>
              </a:spcBef>
              <a:buNone/>
            </a:pPr>
            <a:r>
              <a:rPr lang="ru-RU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342549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803976-B602-CB51-3F04-9040640F54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851061-1E45-F041-2D9E-9742138B28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404664"/>
            <a:ext cx="6913288" cy="1224136"/>
          </a:xfrm>
        </p:spPr>
        <p:txBody>
          <a:bodyPr/>
          <a:lstStyle/>
          <a:p>
            <a:r>
              <a:rPr lang="ru-RU" dirty="0"/>
              <a:t>Образец заголовка в две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3A5C0-AD0E-7AB1-6EF6-8721261B8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F66950CA-DDFD-553C-56F9-202FFF0E8418}"/>
              </a:ext>
            </a:extLst>
          </p:cNvPr>
          <p:cNvSpPr/>
          <p:nvPr/>
        </p:nvSpPr>
        <p:spPr>
          <a:xfrm>
            <a:off x="7833965" y="-49696"/>
            <a:ext cx="4358035" cy="6957393"/>
          </a:xfrm>
          <a:custGeom>
            <a:avLst/>
            <a:gdLst>
              <a:gd name="connsiteX0" fmla="*/ 698118 w 4295776"/>
              <a:gd name="connsiteY0" fmla="*/ 0 h 6858000"/>
              <a:gd name="connsiteX1" fmla="*/ 4295776 w 4295776"/>
              <a:gd name="connsiteY1" fmla="*/ 0 h 6858000"/>
              <a:gd name="connsiteX2" fmla="*/ 4295776 w 4295776"/>
              <a:gd name="connsiteY2" fmla="*/ 6858000 h 6858000"/>
              <a:gd name="connsiteX3" fmla="*/ 698118 w 4295776"/>
              <a:gd name="connsiteY3" fmla="*/ 6858000 h 6858000"/>
              <a:gd name="connsiteX4" fmla="*/ 0 w 4295776"/>
              <a:gd name="connsiteY4" fmla="*/ 6159882 h 6858000"/>
              <a:gd name="connsiteX5" fmla="*/ 0 w 4295776"/>
              <a:gd name="connsiteY5" fmla="*/ 698118 h 6858000"/>
              <a:gd name="connsiteX6" fmla="*/ 698118 w 429577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95776" h="6858000">
                <a:moveTo>
                  <a:pt x="698118" y="0"/>
                </a:moveTo>
                <a:lnTo>
                  <a:pt x="4295776" y="0"/>
                </a:lnTo>
                <a:lnTo>
                  <a:pt x="4295776" y="6858000"/>
                </a:lnTo>
                <a:lnTo>
                  <a:pt x="698118" y="6858000"/>
                </a:lnTo>
                <a:cubicBezTo>
                  <a:pt x="312558" y="6858000"/>
                  <a:pt x="0" y="6545442"/>
                  <a:pt x="0" y="6159882"/>
                </a:cubicBezTo>
                <a:lnTo>
                  <a:pt x="0" y="698118"/>
                </a:lnTo>
                <a:cubicBezTo>
                  <a:pt x="0" y="312558"/>
                  <a:pt x="312558" y="0"/>
                  <a:pt x="698118" y="0"/>
                </a:cubicBezTo>
                <a:close/>
              </a:path>
            </a:pathLst>
          </a:custGeom>
          <a:gradFill flip="none" rotWithShape="1">
            <a:gsLst>
              <a:gs pos="0">
                <a:srgbClr val="1DCE41"/>
              </a:gs>
              <a:gs pos="100000">
                <a:srgbClr val="2BC7D4"/>
              </a:gs>
            </a:gsLst>
            <a:lin ang="2700000" scaled="1"/>
            <a:tileRect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927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Пользовательский макет">
    <p:bg>
      <p:bgPr>
        <a:gradFill>
          <a:gsLst>
            <a:gs pos="0">
              <a:srgbClr val="79F993">
                <a:alpha val="27493"/>
              </a:srgbClr>
            </a:gs>
            <a:gs pos="100000">
              <a:schemeClr val="bg1">
                <a:alpha val="57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B13E18-82A0-C035-820E-F723C8AC2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" y="0"/>
            <a:ext cx="12187560" cy="6855503"/>
          </a:xfrm>
          <a:prstGeom prst="rect">
            <a:avLst/>
          </a:prstGeom>
        </p:spPr>
      </p:pic>
      <p:grpSp>
        <p:nvGrpSpPr>
          <p:cNvPr id="3" name="Group 13">
            <a:extLst>
              <a:ext uri="{FF2B5EF4-FFF2-40B4-BE49-F238E27FC236}">
                <a16:creationId xmlns:a16="http://schemas.microsoft.com/office/drawing/2014/main" id="{8C506A7E-9EE3-8D97-1B5D-3C5C2765BB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7572" y="549275"/>
            <a:ext cx="1623931" cy="443198"/>
            <a:chOff x="2" y="1111"/>
            <a:chExt cx="7680" cy="2096"/>
          </a:xfrm>
          <a:solidFill>
            <a:srgbClr val="374356"/>
          </a:solidFill>
        </p:grpSpPr>
        <p:sp>
          <p:nvSpPr>
            <p:cNvPr id="4" name="Freeform 14">
              <a:extLst>
                <a:ext uri="{FF2B5EF4-FFF2-40B4-BE49-F238E27FC236}">
                  <a16:creationId xmlns:a16="http://schemas.microsoft.com/office/drawing/2014/main" id="{A4EE3E04-3490-F58F-D8C0-A8D4DEEF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1528"/>
              <a:ext cx="951" cy="1263"/>
            </a:xfrm>
            <a:custGeom>
              <a:avLst/>
              <a:gdLst>
                <a:gd name="T0" fmla="*/ 667 w 951"/>
                <a:gd name="T1" fmla="*/ 210 h 1263"/>
                <a:gd name="T2" fmla="*/ 951 w 951"/>
                <a:gd name="T3" fmla="*/ 0 h 1263"/>
                <a:gd name="T4" fmla="*/ 0 w 951"/>
                <a:gd name="T5" fmla="*/ 0 h 1263"/>
                <a:gd name="T6" fmla="*/ 0 w 951"/>
                <a:gd name="T7" fmla="*/ 1263 h 1263"/>
                <a:gd name="T8" fmla="*/ 951 w 951"/>
                <a:gd name="T9" fmla="*/ 1263 h 1263"/>
                <a:gd name="T10" fmla="*/ 951 w 951"/>
                <a:gd name="T11" fmla="*/ 1053 h 1263"/>
                <a:gd name="T12" fmla="*/ 271 w 951"/>
                <a:gd name="T13" fmla="*/ 1053 h 1263"/>
                <a:gd name="T14" fmla="*/ 271 w 951"/>
                <a:gd name="T15" fmla="*/ 728 h 1263"/>
                <a:gd name="T16" fmla="*/ 851 w 951"/>
                <a:gd name="T17" fmla="*/ 728 h 1263"/>
                <a:gd name="T18" fmla="*/ 851 w 951"/>
                <a:gd name="T19" fmla="*/ 518 h 1263"/>
                <a:gd name="T20" fmla="*/ 271 w 951"/>
                <a:gd name="T21" fmla="*/ 518 h 1263"/>
                <a:gd name="T22" fmla="*/ 271 w 951"/>
                <a:gd name="T23" fmla="*/ 210 h 1263"/>
                <a:gd name="T24" fmla="*/ 667 w 951"/>
                <a:gd name="T25" fmla="*/ 21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1" h="1263">
                  <a:moveTo>
                    <a:pt x="667" y="210"/>
                  </a:moveTo>
                  <a:lnTo>
                    <a:pt x="951" y="0"/>
                  </a:lnTo>
                  <a:lnTo>
                    <a:pt x="0" y="0"/>
                  </a:lnTo>
                  <a:lnTo>
                    <a:pt x="0" y="1263"/>
                  </a:lnTo>
                  <a:lnTo>
                    <a:pt x="951" y="1263"/>
                  </a:lnTo>
                  <a:lnTo>
                    <a:pt x="951" y="1053"/>
                  </a:lnTo>
                  <a:lnTo>
                    <a:pt x="271" y="1053"/>
                  </a:lnTo>
                  <a:lnTo>
                    <a:pt x="271" y="728"/>
                  </a:lnTo>
                  <a:lnTo>
                    <a:pt x="851" y="728"/>
                  </a:lnTo>
                  <a:lnTo>
                    <a:pt x="851" y="518"/>
                  </a:lnTo>
                  <a:lnTo>
                    <a:pt x="271" y="518"/>
                  </a:lnTo>
                  <a:lnTo>
                    <a:pt x="271" y="210"/>
                  </a:lnTo>
                  <a:lnTo>
                    <a:pt x="667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E5CD8AE4-0ED8-67B3-C0E6-64955B21F2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5" y="1528"/>
              <a:ext cx="1083" cy="1263"/>
            </a:xfrm>
            <a:custGeom>
              <a:avLst/>
              <a:gdLst>
                <a:gd name="T0" fmla="*/ 348 w 626"/>
                <a:gd name="T1" fmla="*/ 284 h 728"/>
                <a:gd name="T2" fmla="*/ 157 w 626"/>
                <a:gd name="T3" fmla="*/ 284 h 728"/>
                <a:gd name="T4" fmla="*/ 157 w 626"/>
                <a:gd name="T5" fmla="*/ 121 h 728"/>
                <a:gd name="T6" fmla="*/ 462 w 626"/>
                <a:gd name="T7" fmla="*/ 121 h 728"/>
                <a:gd name="T8" fmla="*/ 626 w 626"/>
                <a:gd name="T9" fmla="*/ 0 h 728"/>
                <a:gd name="T10" fmla="*/ 0 w 626"/>
                <a:gd name="T11" fmla="*/ 0 h 728"/>
                <a:gd name="T12" fmla="*/ 0 w 626"/>
                <a:gd name="T13" fmla="*/ 728 h 728"/>
                <a:gd name="T14" fmla="*/ 328 w 626"/>
                <a:gd name="T15" fmla="*/ 728 h 728"/>
                <a:gd name="T16" fmla="*/ 617 w 626"/>
                <a:gd name="T17" fmla="*/ 499 h 728"/>
                <a:gd name="T18" fmla="*/ 348 w 626"/>
                <a:gd name="T19" fmla="*/ 284 h 728"/>
                <a:gd name="T20" fmla="*/ 320 w 626"/>
                <a:gd name="T21" fmla="*/ 607 h 728"/>
                <a:gd name="T22" fmla="*/ 157 w 626"/>
                <a:gd name="T23" fmla="*/ 607 h 728"/>
                <a:gd name="T24" fmla="*/ 157 w 626"/>
                <a:gd name="T25" fmla="*/ 405 h 728"/>
                <a:gd name="T26" fmla="*/ 320 w 626"/>
                <a:gd name="T27" fmla="*/ 405 h 728"/>
                <a:gd name="T28" fmla="*/ 466 w 626"/>
                <a:gd name="T29" fmla="*/ 506 h 728"/>
                <a:gd name="T30" fmla="*/ 320 w 626"/>
                <a:gd name="T31" fmla="*/ 60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6" h="728">
                  <a:moveTo>
                    <a:pt x="348" y="284"/>
                  </a:moveTo>
                  <a:cubicBezTo>
                    <a:pt x="157" y="284"/>
                    <a:pt x="157" y="284"/>
                    <a:pt x="157" y="284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462" y="121"/>
                    <a:pt x="462" y="121"/>
                    <a:pt x="462" y="121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328" y="728"/>
                    <a:pt x="328" y="728"/>
                    <a:pt x="328" y="728"/>
                  </a:cubicBezTo>
                  <a:cubicBezTo>
                    <a:pt x="511" y="728"/>
                    <a:pt x="617" y="644"/>
                    <a:pt x="617" y="499"/>
                  </a:cubicBezTo>
                  <a:cubicBezTo>
                    <a:pt x="617" y="360"/>
                    <a:pt x="521" y="284"/>
                    <a:pt x="348" y="284"/>
                  </a:cubicBezTo>
                  <a:close/>
                  <a:moveTo>
                    <a:pt x="320" y="607"/>
                  </a:moveTo>
                  <a:cubicBezTo>
                    <a:pt x="157" y="607"/>
                    <a:pt x="157" y="607"/>
                    <a:pt x="157" y="607"/>
                  </a:cubicBezTo>
                  <a:cubicBezTo>
                    <a:pt x="157" y="405"/>
                    <a:pt x="157" y="405"/>
                    <a:pt x="157" y="405"/>
                  </a:cubicBezTo>
                  <a:cubicBezTo>
                    <a:pt x="320" y="405"/>
                    <a:pt x="320" y="405"/>
                    <a:pt x="320" y="405"/>
                  </a:cubicBezTo>
                  <a:cubicBezTo>
                    <a:pt x="420" y="405"/>
                    <a:pt x="466" y="439"/>
                    <a:pt x="466" y="506"/>
                  </a:cubicBezTo>
                  <a:cubicBezTo>
                    <a:pt x="466" y="574"/>
                    <a:pt x="417" y="607"/>
                    <a:pt x="320" y="6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F40A5E29-E50C-0B7C-5434-42E0C7105C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8" y="1528"/>
              <a:ext cx="1054" cy="1263"/>
            </a:xfrm>
            <a:custGeom>
              <a:avLst/>
              <a:gdLst>
                <a:gd name="T0" fmla="*/ 299 w 609"/>
                <a:gd name="T1" fmla="*/ 0 h 728"/>
                <a:gd name="T2" fmla="*/ 0 w 609"/>
                <a:gd name="T3" fmla="*/ 0 h 728"/>
                <a:gd name="T4" fmla="*/ 0 w 609"/>
                <a:gd name="T5" fmla="*/ 728 h 728"/>
                <a:gd name="T6" fmla="*/ 157 w 609"/>
                <a:gd name="T7" fmla="*/ 728 h 728"/>
                <a:gd name="T8" fmla="*/ 157 w 609"/>
                <a:gd name="T9" fmla="*/ 522 h 728"/>
                <a:gd name="T10" fmla="*/ 299 w 609"/>
                <a:gd name="T11" fmla="*/ 522 h 728"/>
                <a:gd name="T12" fmla="*/ 609 w 609"/>
                <a:gd name="T13" fmla="*/ 261 h 728"/>
                <a:gd name="T14" fmla="*/ 299 w 609"/>
                <a:gd name="T15" fmla="*/ 0 h 728"/>
                <a:gd name="T16" fmla="*/ 296 w 609"/>
                <a:gd name="T17" fmla="*/ 401 h 728"/>
                <a:gd name="T18" fmla="*/ 157 w 609"/>
                <a:gd name="T19" fmla="*/ 401 h 728"/>
                <a:gd name="T20" fmla="*/ 157 w 609"/>
                <a:gd name="T21" fmla="*/ 121 h 728"/>
                <a:gd name="T22" fmla="*/ 296 w 609"/>
                <a:gd name="T23" fmla="*/ 121 h 728"/>
                <a:gd name="T24" fmla="*/ 452 w 609"/>
                <a:gd name="T25" fmla="*/ 261 h 728"/>
                <a:gd name="T26" fmla="*/ 296 w 609"/>
                <a:gd name="T27" fmla="*/ 401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9" h="728">
                  <a:moveTo>
                    <a:pt x="2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8"/>
                    <a:pt x="0" y="728"/>
                    <a:pt x="0" y="728"/>
                  </a:cubicBezTo>
                  <a:cubicBezTo>
                    <a:pt x="157" y="728"/>
                    <a:pt x="157" y="728"/>
                    <a:pt x="157" y="728"/>
                  </a:cubicBezTo>
                  <a:cubicBezTo>
                    <a:pt x="157" y="522"/>
                    <a:pt x="157" y="522"/>
                    <a:pt x="157" y="522"/>
                  </a:cubicBezTo>
                  <a:cubicBezTo>
                    <a:pt x="299" y="522"/>
                    <a:pt x="299" y="522"/>
                    <a:pt x="299" y="522"/>
                  </a:cubicBezTo>
                  <a:cubicBezTo>
                    <a:pt x="491" y="522"/>
                    <a:pt x="609" y="421"/>
                    <a:pt x="609" y="261"/>
                  </a:cubicBezTo>
                  <a:cubicBezTo>
                    <a:pt x="609" y="100"/>
                    <a:pt x="491" y="0"/>
                    <a:pt x="299" y="0"/>
                  </a:cubicBezTo>
                  <a:close/>
                  <a:moveTo>
                    <a:pt x="296" y="401"/>
                  </a:moveTo>
                  <a:cubicBezTo>
                    <a:pt x="157" y="401"/>
                    <a:pt x="157" y="401"/>
                    <a:pt x="157" y="401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296" y="121"/>
                    <a:pt x="296" y="121"/>
                    <a:pt x="296" y="121"/>
                  </a:cubicBezTo>
                  <a:cubicBezTo>
                    <a:pt x="397" y="121"/>
                    <a:pt x="452" y="171"/>
                    <a:pt x="452" y="261"/>
                  </a:cubicBezTo>
                  <a:cubicBezTo>
                    <a:pt x="452" y="351"/>
                    <a:pt x="397" y="401"/>
                    <a:pt x="296" y="4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5F23620D-FCEC-355A-9C34-EEEDB815A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" y="1512"/>
              <a:ext cx="1154" cy="1295"/>
            </a:xfrm>
            <a:custGeom>
              <a:avLst/>
              <a:gdLst>
                <a:gd name="T0" fmla="*/ 530 w 667"/>
                <a:gd name="T1" fmla="*/ 579 h 746"/>
                <a:gd name="T2" fmla="*/ 395 w 667"/>
                <a:gd name="T3" fmla="*/ 613 h 746"/>
                <a:gd name="T4" fmla="*/ 151 w 667"/>
                <a:gd name="T5" fmla="*/ 373 h 746"/>
                <a:gd name="T6" fmla="*/ 395 w 667"/>
                <a:gd name="T7" fmla="*/ 133 h 746"/>
                <a:gd name="T8" fmla="*/ 538 w 667"/>
                <a:gd name="T9" fmla="*/ 177 h 746"/>
                <a:gd name="T10" fmla="*/ 650 w 667"/>
                <a:gd name="T11" fmla="*/ 95 h 746"/>
                <a:gd name="T12" fmla="*/ 650 w 667"/>
                <a:gd name="T13" fmla="*/ 95 h 746"/>
                <a:gd name="T14" fmla="*/ 643 w 667"/>
                <a:gd name="T15" fmla="*/ 88 h 746"/>
                <a:gd name="T16" fmla="*/ 389 w 667"/>
                <a:gd name="T17" fmla="*/ 0 h 746"/>
                <a:gd name="T18" fmla="*/ 110 w 667"/>
                <a:gd name="T19" fmla="*/ 103 h 746"/>
                <a:gd name="T20" fmla="*/ 0 w 667"/>
                <a:gd name="T21" fmla="*/ 369 h 746"/>
                <a:gd name="T22" fmla="*/ 110 w 667"/>
                <a:gd name="T23" fmla="*/ 639 h 746"/>
                <a:gd name="T24" fmla="*/ 388 w 667"/>
                <a:gd name="T25" fmla="*/ 746 h 746"/>
                <a:gd name="T26" fmla="*/ 667 w 667"/>
                <a:gd name="T27" fmla="*/ 635 h 746"/>
                <a:gd name="T28" fmla="*/ 565 w 667"/>
                <a:gd name="T29" fmla="*/ 560 h 746"/>
                <a:gd name="T30" fmla="*/ 530 w 667"/>
                <a:gd name="T31" fmla="*/ 57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7" h="746">
                  <a:moveTo>
                    <a:pt x="530" y="579"/>
                  </a:moveTo>
                  <a:cubicBezTo>
                    <a:pt x="490" y="601"/>
                    <a:pt x="443" y="613"/>
                    <a:pt x="395" y="613"/>
                  </a:cubicBezTo>
                  <a:cubicBezTo>
                    <a:pt x="253" y="613"/>
                    <a:pt x="151" y="512"/>
                    <a:pt x="151" y="373"/>
                  </a:cubicBezTo>
                  <a:cubicBezTo>
                    <a:pt x="151" y="234"/>
                    <a:pt x="253" y="133"/>
                    <a:pt x="395" y="133"/>
                  </a:cubicBezTo>
                  <a:cubicBezTo>
                    <a:pt x="448" y="133"/>
                    <a:pt x="496" y="148"/>
                    <a:pt x="538" y="177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50" y="95"/>
                    <a:pt x="650" y="95"/>
                    <a:pt x="650" y="95"/>
                  </a:cubicBezTo>
                  <a:cubicBezTo>
                    <a:pt x="643" y="88"/>
                    <a:pt x="643" y="88"/>
                    <a:pt x="643" y="88"/>
                  </a:cubicBezTo>
                  <a:cubicBezTo>
                    <a:pt x="577" y="30"/>
                    <a:pt x="489" y="0"/>
                    <a:pt x="389" y="0"/>
                  </a:cubicBezTo>
                  <a:cubicBezTo>
                    <a:pt x="280" y="0"/>
                    <a:pt x="181" y="36"/>
                    <a:pt x="110" y="103"/>
                  </a:cubicBezTo>
                  <a:cubicBezTo>
                    <a:pt x="39" y="170"/>
                    <a:pt x="0" y="265"/>
                    <a:pt x="0" y="369"/>
                  </a:cubicBezTo>
                  <a:cubicBezTo>
                    <a:pt x="0" y="474"/>
                    <a:pt x="39" y="570"/>
                    <a:pt x="110" y="639"/>
                  </a:cubicBezTo>
                  <a:cubicBezTo>
                    <a:pt x="181" y="708"/>
                    <a:pt x="280" y="746"/>
                    <a:pt x="388" y="746"/>
                  </a:cubicBezTo>
                  <a:cubicBezTo>
                    <a:pt x="501" y="746"/>
                    <a:pt x="600" y="707"/>
                    <a:pt x="667" y="635"/>
                  </a:cubicBezTo>
                  <a:cubicBezTo>
                    <a:pt x="615" y="597"/>
                    <a:pt x="565" y="560"/>
                    <a:pt x="565" y="560"/>
                  </a:cubicBezTo>
                  <a:lnTo>
                    <a:pt x="530" y="5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A9B2592F-B73C-D358-5190-8D2769DC1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" y="1111"/>
              <a:ext cx="2091" cy="2096"/>
            </a:xfrm>
            <a:custGeom>
              <a:avLst/>
              <a:gdLst>
                <a:gd name="T0" fmla="*/ 1209 w 1209"/>
                <a:gd name="T1" fmla="*/ 604 h 1208"/>
                <a:gd name="T2" fmla="*/ 1199 w 1209"/>
                <a:gd name="T3" fmla="*/ 496 h 1208"/>
                <a:gd name="T4" fmla="*/ 1069 w 1209"/>
                <a:gd name="T5" fmla="*/ 592 h 1208"/>
                <a:gd name="T6" fmla="*/ 1069 w 1209"/>
                <a:gd name="T7" fmla="*/ 604 h 1208"/>
                <a:gd name="T8" fmla="*/ 604 w 1209"/>
                <a:gd name="T9" fmla="*/ 1069 h 1208"/>
                <a:gd name="T10" fmla="*/ 139 w 1209"/>
                <a:gd name="T11" fmla="*/ 604 h 1208"/>
                <a:gd name="T12" fmla="*/ 604 w 1209"/>
                <a:gd name="T13" fmla="*/ 139 h 1208"/>
                <a:gd name="T14" fmla="*/ 866 w 1209"/>
                <a:gd name="T15" fmla="*/ 220 h 1208"/>
                <a:gd name="T16" fmla="*/ 984 w 1209"/>
                <a:gd name="T17" fmla="*/ 134 h 1208"/>
                <a:gd name="T18" fmla="*/ 604 w 1209"/>
                <a:gd name="T19" fmla="*/ 0 h 1208"/>
                <a:gd name="T20" fmla="*/ 0 w 1209"/>
                <a:gd name="T21" fmla="*/ 604 h 1208"/>
                <a:gd name="T22" fmla="*/ 604 w 1209"/>
                <a:gd name="T23" fmla="*/ 1208 h 1208"/>
                <a:gd name="T24" fmla="*/ 1209 w 1209"/>
                <a:gd name="T25" fmla="*/ 604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9" h="1208">
                  <a:moveTo>
                    <a:pt x="1209" y="604"/>
                  </a:moveTo>
                  <a:cubicBezTo>
                    <a:pt x="1209" y="567"/>
                    <a:pt x="1205" y="531"/>
                    <a:pt x="1199" y="496"/>
                  </a:cubicBezTo>
                  <a:cubicBezTo>
                    <a:pt x="1069" y="592"/>
                    <a:pt x="1069" y="592"/>
                    <a:pt x="1069" y="592"/>
                  </a:cubicBezTo>
                  <a:cubicBezTo>
                    <a:pt x="1069" y="596"/>
                    <a:pt x="1069" y="600"/>
                    <a:pt x="1069" y="604"/>
                  </a:cubicBezTo>
                  <a:cubicBezTo>
                    <a:pt x="1069" y="860"/>
                    <a:pt x="861" y="1069"/>
                    <a:pt x="604" y="1069"/>
                  </a:cubicBezTo>
                  <a:cubicBezTo>
                    <a:pt x="348" y="1069"/>
                    <a:pt x="139" y="860"/>
                    <a:pt x="139" y="604"/>
                  </a:cubicBezTo>
                  <a:cubicBezTo>
                    <a:pt x="139" y="348"/>
                    <a:pt x="348" y="139"/>
                    <a:pt x="604" y="139"/>
                  </a:cubicBezTo>
                  <a:cubicBezTo>
                    <a:pt x="701" y="139"/>
                    <a:pt x="792" y="169"/>
                    <a:pt x="866" y="220"/>
                  </a:cubicBezTo>
                  <a:cubicBezTo>
                    <a:pt x="984" y="134"/>
                    <a:pt x="984" y="134"/>
                    <a:pt x="984" y="134"/>
                  </a:cubicBezTo>
                  <a:cubicBezTo>
                    <a:pt x="880" y="50"/>
                    <a:pt x="748" y="0"/>
                    <a:pt x="604" y="0"/>
                  </a:cubicBezTo>
                  <a:cubicBezTo>
                    <a:pt x="270" y="0"/>
                    <a:pt x="0" y="270"/>
                    <a:pt x="0" y="604"/>
                  </a:cubicBezTo>
                  <a:cubicBezTo>
                    <a:pt x="0" y="938"/>
                    <a:pt x="270" y="1208"/>
                    <a:pt x="604" y="1208"/>
                  </a:cubicBezTo>
                  <a:cubicBezTo>
                    <a:pt x="938" y="1208"/>
                    <a:pt x="1209" y="938"/>
                    <a:pt x="1209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9938A39E-17D0-E7E9-0441-A235E889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" y="1517"/>
              <a:ext cx="1351" cy="913"/>
            </a:xfrm>
            <a:custGeom>
              <a:avLst/>
              <a:gdLst>
                <a:gd name="T0" fmla="*/ 709 w 781"/>
                <a:gd name="T1" fmla="*/ 0 h 526"/>
                <a:gd name="T2" fmla="*/ 781 w 781"/>
                <a:gd name="T3" fmla="*/ 121 h 526"/>
                <a:gd name="T4" fmla="*/ 230 w 781"/>
                <a:gd name="T5" fmla="*/ 526 h 526"/>
                <a:gd name="T6" fmla="*/ 0 w 781"/>
                <a:gd name="T7" fmla="*/ 382 h 526"/>
                <a:gd name="T8" fmla="*/ 0 w 781"/>
                <a:gd name="T9" fmla="*/ 209 h 526"/>
                <a:gd name="T10" fmla="*/ 230 w 781"/>
                <a:gd name="T11" fmla="*/ 353 h 526"/>
                <a:gd name="T12" fmla="*/ 709 w 781"/>
                <a:gd name="T13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526">
                  <a:moveTo>
                    <a:pt x="709" y="0"/>
                  </a:moveTo>
                  <a:cubicBezTo>
                    <a:pt x="737" y="37"/>
                    <a:pt x="761" y="78"/>
                    <a:pt x="781" y="121"/>
                  </a:cubicBezTo>
                  <a:cubicBezTo>
                    <a:pt x="230" y="526"/>
                    <a:pt x="230" y="526"/>
                    <a:pt x="230" y="526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30" y="353"/>
                    <a:pt x="230" y="353"/>
                    <a:pt x="230" y="353"/>
                  </a:cubicBezTo>
                  <a:lnTo>
                    <a:pt x="7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36425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5520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548379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2BDC2BD-C45D-C21B-6948-8B67B9790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55751" b="15642"/>
          <a:stretch/>
        </p:blipFill>
        <p:spPr>
          <a:xfrm>
            <a:off x="0" y="154056"/>
            <a:ext cx="3105792" cy="669642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169196E-AC0B-6602-2E8F-07461BABAF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B898CC-EAF4-A1F0-28F3-A77186A03B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  <a:r>
              <a:rPr lang="en-US" dirty="0"/>
              <a:t> </a:t>
            </a:r>
            <a:r>
              <a:rPr lang="ru-RU" dirty="0"/>
              <a:t>с тремя колонками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81BD-A905-7942-D45A-49A569523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id="{898C8337-7876-D44A-7AD5-E11F940BE6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26">
            <a:extLst>
              <a:ext uri="{FF2B5EF4-FFF2-40B4-BE49-F238E27FC236}">
                <a16:creationId xmlns:a16="http://schemas.microsoft.com/office/drawing/2014/main" id="{8C21401A-DDB0-7D67-8F18-FE2D017C7B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E7D5E280-B39D-526A-8CA2-4D256EF593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80946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1" name="Текст 26">
            <a:extLst>
              <a:ext uri="{FF2B5EF4-FFF2-40B4-BE49-F238E27FC236}">
                <a16:creationId xmlns:a16="http://schemas.microsoft.com/office/drawing/2014/main" id="{3D91A93E-3C60-5817-6E55-9EA42EDD43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0946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F33D48EA-2CB0-CCFB-4335-F33284E073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11029" y="4174214"/>
            <a:ext cx="3636962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18FAF859-F294-67ED-732E-52BA26B377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11029" y="4653136"/>
            <a:ext cx="3636962" cy="1655589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Рисунок 18">
            <a:extLst>
              <a:ext uri="{FF2B5EF4-FFF2-40B4-BE49-F238E27FC236}">
                <a16:creationId xmlns:a16="http://schemas.microsoft.com/office/drawing/2014/main" id="{48229318-5060-D1B8-D1DA-047B1261C90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0863" y="1952191"/>
            <a:ext cx="1969575" cy="1943968"/>
          </a:xfrm>
          <a:prstGeom prst="roundRect">
            <a:avLst>
              <a:gd name="adj" fmla="val 1057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30" name="Рисунок 18">
            <a:extLst>
              <a:ext uri="{FF2B5EF4-FFF2-40B4-BE49-F238E27FC236}">
                <a16:creationId xmlns:a16="http://schemas.microsoft.com/office/drawing/2014/main" id="{8E6EA425-19A2-3727-31A2-563242ED62D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80946" y="1952191"/>
            <a:ext cx="1969575" cy="1943968"/>
          </a:xfrm>
          <a:prstGeom prst="roundRect">
            <a:avLst>
              <a:gd name="adj" fmla="val 1264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1" name="Рисунок 18">
            <a:extLst>
              <a:ext uri="{FF2B5EF4-FFF2-40B4-BE49-F238E27FC236}">
                <a16:creationId xmlns:a16="http://schemas.microsoft.com/office/drawing/2014/main" id="{711DCB7D-1FA0-450A-C1D3-43E40402D9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011029" y="1952191"/>
            <a:ext cx="1969575" cy="1943968"/>
          </a:xfrm>
          <a:prstGeom prst="roundRect">
            <a:avLst>
              <a:gd name="adj" fmla="val 11955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058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4D6C10A-A29A-5641-595B-C912CF41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l="55751" b="15642"/>
          <a:stretch/>
        </p:blipFill>
        <p:spPr>
          <a:xfrm>
            <a:off x="0" y="154056"/>
            <a:ext cx="3105792" cy="6696428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9B7A1A0D-F623-A602-0BC6-714DD3085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5000"/>
          </a:blip>
          <a:srcRect/>
          <a:stretch/>
        </p:blipFill>
        <p:spPr>
          <a:xfrm>
            <a:off x="0" y="7516"/>
            <a:ext cx="12192000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9FDE282-1CF8-8A11-77F3-692DE5D740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6A039111-D43A-9900-82EB-AA19E564C9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4174134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26">
            <a:extLst>
              <a:ext uri="{FF2B5EF4-FFF2-40B4-BE49-F238E27FC236}">
                <a16:creationId xmlns:a16="http://schemas.microsoft.com/office/drawing/2014/main" id="{5FEFE520-8CFB-0479-2D83-ECAA7B92B0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9819" y="4174134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9A2472C1-39A6-55D8-4030-33C4BF3241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47732" y="4166618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26">
            <a:extLst>
              <a:ext uri="{FF2B5EF4-FFF2-40B4-BE49-F238E27FC236}">
                <a16:creationId xmlns:a16="http://schemas.microsoft.com/office/drawing/2014/main" id="{ECBFC981-FDC6-1DCB-E9A7-CCBF8E496A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8775" y="4166618"/>
            <a:ext cx="2700337" cy="2134591"/>
          </a:xfrm>
        </p:spPr>
        <p:txBody>
          <a:bodyPr>
            <a:normAutofit/>
          </a:bodyPr>
          <a:lstStyle>
            <a:lvl1pPr marL="0" indent="0">
              <a:lnSpc>
                <a:spcPts val="1540"/>
              </a:lnSpc>
              <a:buNone/>
              <a:defRPr sz="1200" b="0" i="0">
                <a:latin typeface="+mn-lt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" name="Рисунок 18">
            <a:extLst>
              <a:ext uri="{FF2B5EF4-FFF2-40B4-BE49-F238E27FC236}">
                <a16:creationId xmlns:a16="http://schemas.microsoft.com/office/drawing/2014/main" id="{5A1A9442-2A25-2460-9D99-43F1639A701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50863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17492F73-BCDE-C98C-2CDA-7059536897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Текст 5">
            <a:extLst>
              <a:ext uri="{FF2B5EF4-FFF2-40B4-BE49-F238E27FC236}">
                <a16:creationId xmlns:a16="http://schemas.microsoft.com/office/drawing/2014/main" id="{08041CBF-FDF9-9F1C-9E81-E5171C0767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9819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9B7FD8D3-0751-7BAE-A115-643A8626BF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47732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9" name="Текст 5">
            <a:extLst>
              <a:ext uri="{FF2B5EF4-FFF2-40B4-BE49-F238E27FC236}">
                <a16:creationId xmlns:a16="http://schemas.microsoft.com/office/drawing/2014/main" id="{6787995B-E564-4A8E-6E7B-2A194C99A2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8775" y="3683122"/>
            <a:ext cx="2700337" cy="47892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9" name="Заголовок 38">
            <a:extLst>
              <a:ext uri="{FF2B5EF4-FFF2-40B4-BE49-F238E27FC236}">
                <a16:creationId xmlns:a16="http://schemas.microsoft.com/office/drawing/2014/main" id="{0BE6BA24-E962-9920-1FA1-FA5014DD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40" name="Рисунок 18">
            <a:extLst>
              <a:ext uri="{FF2B5EF4-FFF2-40B4-BE49-F238E27FC236}">
                <a16:creationId xmlns:a16="http://schemas.microsoft.com/office/drawing/2014/main" id="{2D687B99-8F09-CB87-968F-9B1163871E2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336925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1" name="Рисунок 18">
            <a:extLst>
              <a:ext uri="{FF2B5EF4-FFF2-40B4-BE49-F238E27FC236}">
                <a16:creationId xmlns:a16="http://schemas.microsoft.com/office/drawing/2014/main" id="{B05E1A74-A184-CA28-2344-52BA712D3EF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137275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2" name="Рисунок 18">
            <a:extLst>
              <a:ext uri="{FF2B5EF4-FFF2-40B4-BE49-F238E27FC236}">
                <a16:creationId xmlns:a16="http://schemas.microsoft.com/office/drawing/2014/main" id="{048464BB-0BA2-E9AF-620D-DA731219C3E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923337" y="1916832"/>
            <a:ext cx="1524263" cy="1504446"/>
          </a:xfrm>
          <a:prstGeom prst="roundRect">
            <a:avLst>
              <a:gd name="adj" fmla="val 12962"/>
            </a:avLst>
          </a:prstGeom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014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30D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5BEE146-72E5-8F65-A14D-0746DD08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4664"/>
            <a:ext cx="11090275" cy="724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67F4FA9-4FE6-BA31-FD8E-4BBA1482E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0800" y="6525343"/>
            <a:ext cx="2700338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CECEC"/>
                </a:solidFill>
              </a:defRPr>
            </a:lvl1pPr>
          </a:lstStyle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57B1DB-5C08-3E2D-CA95-C33F5AD25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825625"/>
            <a:ext cx="11090275" cy="448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0930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8" r:id="rId2"/>
    <p:sldLayoutId id="2147483713" r:id="rId3"/>
    <p:sldLayoutId id="2147483715" r:id="rId4"/>
    <p:sldLayoutId id="2147483721" r:id="rId5"/>
    <p:sldLayoutId id="2147483718" r:id="rId6"/>
    <p:sldLayoutId id="2147483716" r:id="rId7"/>
    <p:sldLayoutId id="2147483770" r:id="rId8"/>
    <p:sldLayoutId id="2147483771" r:id="rId9"/>
    <p:sldLayoutId id="2147483779" r:id="rId10"/>
    <p:sldLayoutId id="2147483717" r:id="rId11"/>
    <p:sldLayoutId id="2147483719" r:id="rId12"/>
    <p:sldLayoutId id="2147483724" r:id="rId13"/>
    <p:sldLayoutId id="2147483723" r:id="rId14"/>
    <p:sldLayoutId id="2147483777" r:id="rId15"/>
    <p:sldLayoutId id="2147483726" r:id="rId16"/>
    <p:sldLayoutId id="2147483784" r:id="rId17"/>
    <p:sldLayoutId id="2147483785" r:id="rId18"/>
    <p:sldLayoutId id="2147483727" r:id="rId19"/>
    <p:sldLayoutId id="2147483783" r:id="rId20"/>
    <p:sldLayoutId id="2147483781" r:id="rId21"/>
    <p:sldLayoutId id="2147483786" r:id="rId22"/>
    <p:sldLayoutId id="2147483745" r:id="rId23"/>
    <p:sldLayoutId id="2147483839" r:id="rId24"/>
    <p:sldLayoutId id="2147483840" r:id="rId25"/>
    <p:sldLayoutId id="2147483841" r:id="rId26"/>
    <p:sldLayoutId id="2147483842" r:id="rId27"/>
    <p:sldLayoutId id="2147483844" r:id="rId28"/>
    <p:sldLayoutId id="2147483845" r:id="rId2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SB Sans Display Semibold" panose="020B0503040504020204" pitchFamily="34" charset="0"/>
          <a:ea typeface="+mj-ea"/>
          <a:cs typeface="SB Sans Display Semibold" panose="020B0503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bg1">
              <a:lumMod val="95000"/>
            </a:schemeClr>
          </a:solidFill>
          <a:latin typeface="+mj-lt"/>
          <a:ea typeface="SB Sans Text" panose="020B0503040504020204" pitchFamily="34" charset="0"/>
          <a:cs typeface="SB Sans Display Semibold" panose="020B0503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bg1">
              <a:lumMod val="95000"/>
            </a:schemeClr>
          </a:solidFill>
          <a:latin typeface="+mj-lt"/>
          <a:ea typeface="SB Sans Text" panose="020B0503040504020204" pitchFamily="34" charset="0"/>
          <a:cs typeface="SB Sans Display Light" panose="020B0303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>
              <a:lumMod val="95000"/>
            </a:schemeClr>
          </a:solidFill>
          <a:latin typeface="+mn-lt"/>
          <a:ea typeface="SB Sans Text" panose="020B0503040504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>
              <a:lumMod val="95000"/>
            </a:schemeClr>
          </a:solidFill>
          <a:latin typeface="+mn-lt"/>
          <a:ea typeface="SB Sans Text" panose="020B0503040504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bg1">
              <a:lumMod val="95000"/>
            </a:schemeClr>
          </a:solidFill>
          <a:latin typeface="+mn-lt"/>
          <a:ea typeface="SB Sans Text" panose="020B0503040504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869">
          <p15:clr>
            <a:srgbClr val="F26B43"/>
          </p15:clr>
        </p15:guide>
        <p15:guide id="3" pos="7333">
          <p15:clr>
            <a:srgbClr val="F26B43"/>
          </p15:clr>
        </p15:guide>
        <p15:guide id="4" pos="937">
          <p15:clr>
            <a:srgbClr val="F26B43"/>
          </p15:clr>
        </p15:guide>
        <p15:guide id="5" pos="1459">
          <p15:clr>
            <a:srgbClr val="F26B43"/>
          </p15:clr>
        </p15:guide>
        <p15:guide id="6" pos="1527">
          <p15:clr>
            <a:srgbClr val="F26B43"/>
          </p15:clr>
        </p15:guide>
        <p15:guide id="7" pos="2048">
          <p15:clr>
            <a:srgbClr val="F26B43"/>
          </p15:clr>
        </p15:guide>
        <p15:guide id="8" pos="2116">
          <p15:clr>
            <a:srgbClr val="F26B43"/>
          </p15:clr>
        </p15:guide>
        <p15:guide id="9" pos="2638">
          <p15:clr>
            <a:srgbClr val="F26B43"/>
          </p15:clr>
        </p15:guide>
        <p15:guide id="10" pos="2706">
          <p15:clr>
            <a:srgbClr val="F26B43"/>
          </p15:clr>
        </p15:guide>
        <p15:guide id="11" pos="3205">
          <p15:clr>
            <a:srgbClr val="F26B43"/>
          </p15:clr>
        </p15:guide>
        <p15:guide id="12" pos="3296" userDrawn="1">
          <p15:clr>
            <a:srgbClr val="F26B43"/>
          </p15:clr>
        </p15:guide>
        <p15:guide id="13" pos="3795">
          <p15:clr>
            <a:srgbClr val="F26B43"/>
          </p15:clr>
        </p15:guide>
        <p15:guide id="14" pos="3863">
          <p15:clr>
            <a:srgbClr val="F26B43"/>
          </p15:clr>
        </p15:guide>
        <p15:guide id="15" pos="4384">
          <p15:clr>
            <a:srgbClr val="F26B43"/>
          </p15:clr>
        </p15:guide>
        <p15:guide id="16" pos="4452">
          <p15:clr>
            <a:srgbClr val="F26B43"/>
          </p15:clr>
        </p15:guide>
        <p15:guide id="17" pos="4974">
          <p15:clr>
            <a:srgbClr val="F26B43"/>
          </p15:clr>
        </p15:guide>
        <p15:guide id="18" pos="5042">
          <p15:clr>
            <a:srgbClr val="F26B43"/>
          </p15:clr>
        </p15:guide>
        <p15:guide id="19" pos="5564">
          <p15:clr>
            <a:srgbClr val="F26B43"/>
          </p15:clr>
        </p15:guide>
        <p15:guide id="20" pos="5632">
          <p15:clr>
            <a:srgbClr val="F26B43"/>
          </p15:clr>
        </p15:guide>
        <p15:guide id="21" pos="6153">
          <p15:clr>
            <a:srgbClr val="F26B43"/>
          </p15:clr>
        </p15:guide>
        <p15:guide id="22" pos="6221">
          <p15:clr>
            <a:srgbClr val="F26B43"/>
          </p15:clr>
        </p15:guide>
        <p15:guide id="23" pos="6743">
          <p15:clr>
            <a:srgbClr val="F26B43"/>
          </p15:clr>
        </p15:guide>
        <p15:guide id="24" pos="6811">
          <p15:clr>
            <a:srgbClr val="F26B43"/>
          </p15:clr>
        </p15:guide>
        <p15:guide id="25" orient="horz" pos="618">
          <p15:clr>
            <a:srgbClr val="F26B43"/>
          </p15:clr>
        </p15:guide>
        <p15:guide id="26" orient="horz" pos="890">
          <p15:clr>
            <a:srgbClr val="F26B43"/>
          </p15:clr>
        </p15:guide>
        <p15:guide id="27" orient="horz" pos="935">
          <p15:clr>
            <a:srgbClr val="F26B43"/>
          </p15:clr>
        </p15:guide>
        <p15:guide id="28" orient="horz" pos="663">
          <p15:clr>
            <a:srgbClr val="F26B43"/>
          </p15:clr>
        </p15:guide>
        <p15:guide id="29" orient="horz" pos="1207">
          <p15:clr>
            <a:srgbClr val="F26B43"/>
          </p15:clr>
        </p15:guide>
        <p15:guide id="30" orient="horz" pos="1253">
          <p15:clr>
            <a:srgbClr val="F26B43"/>
          </p15:clr>
        </p15:guide>
        <p15:guide id="31" orient="horz" pos="1525">
          <p15:clr>
            <a:srgbClr val="F26B43"/>
          </p15:clr>
        </p15:guide>
        <p15:guide id="32" orient="horz" pos="1570">
          <p15:clr>
            <a:srgbClr val="F26B43"/>
          </p15:clr>
        </p15:guide>
        <p15:guide id="33" orient="horz" pos="1842">
          <p15:clr>
            <a:srgbClr val="F26B43"/>
          </p15:clr>
        </p15:guide>
        <p15:guide id="34" orient="horz" pos="1888">
          <p15:clr>
            <a:srgbClr val="F26B43"/>
          </p15:clr>
        </p15:guide>
        <p15:guide id="35" orient="horz" pos="2115">
          <p15:clr>
            <a:srgbClr val="F26B43"/>
          </p15:clr>
        </p15:guide>
        <p15:guide id="36" orient="horz" pos="2160">
          <p15:clr>
            <a:srgbClr val="F26B43"/>
          </p15:clr>
        </p15:guide>
        <p15:guide id="37" orient="horz" pos="2432">
          <p15:clr>
            <a:srgbClr val="F26B43"/>
          </p15:clr>
        </p15:guide>
        <p15:guide id="38" orient="horz" pos="2478">
          <p15:clr>
            <a:srgbClr val="F26B43"/>
          </p15:clr>
        </p15:guide>
        <p15:guide id="39" orient="horz" pos="2750">
          <p15:clr>
            <a:srgbClr val="F26B43"/>
          </p15:clr>
        </p15:guide>
        <p15:guide id="40" orient="horz" pos="2795">
          <p15:clr>
            <a:srgbClr val="F26B43"/>
          </p15:clr>
        </p15:guide>
        <p15:guide id="41" orient="horz" pos="3022">
          <p15:clr>
            <a:srgbClr val="F26B43"/>
          </p15:clr>
        </p15:guide>
        <p15:guide id="42" orient="horz" pos="3067">
          <p15:clr>
            <a:srgbClr val="F26B43"/>
          </p15:clr>
        </p15:guide>
        <p15:guide id="43" orient="horz" pos="3339">
          <p15:clr>
            <a:srgbClr val="F26B43"/>
          </p15:clr>
        </p15:guide>
        <p15:guide id="44" orient="horz" pos="3385">
          <p15:clr>
            <a:srgbClr val="F26B43"/>
          </p15:clr>
        </p15:guide>
        <p15:guide id="45" orient="horz" pos="3657">
          <p15:clr>
            <a:srgbClr val="F26B43"/>
          </p15:clr>
        </p15:guide>
        <p15:guide id="46" orient="horz" pos="3702">
          <p15:clr>
            <a:srgbClr val="F26B43"/>
          </p15:clr>
        </p15:guide>
        <p15:guide id="47" orient="horz" pos="3974">
          <p15:clr>
            <a:srgbClr val="F26B43"/>
          </p15:clr>
        </p15:guide>
        <p15:guide id="48" orient="horz" pos="34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5BEE146-72E5-8F65-A14D-0746DD08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4664"/>
            <a:ext cx="11090275" cy="724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67F4FA9-4FE6-BA31-FD8E-4BBA1482E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0800" y="6525343"/>
            <a:ext cx="2700338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74356"/>
                </a:solidFill>
              </a:defRPr>
            </a:lvl1pPr>
          </a:lstStyle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57B1DB-5C08-3E2D-CA95-C33F5AD25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825625"/>
            <a:ext cx="11090275" cy="448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51824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49" r:id="rId2"/>
    <p:sldLayoutId id="2147483750" r:id="rId3"/>
    <p:sldLayoutId id="2147483751" r:id="rId4"/>
    <p:sldLayoutId id="2147483752" r:id="rId5"/>
    <p:sldLayoutId id="2147483763" r:id="rId6"/>
    <p:sldLayoutId id="2147483782" r:id="rId7"/>
    <p:sldLayoutId id="2147483787" r:id="rId8"/>
    <p:sldLayoutId id="2147483753" r:id="rId9"/>
    <p:sldLayoutId id="2147483754" r:id="rId10"/>
    <p:sldLayoutId id="2147483755" r:id="rId11"/>
    <p:sldLayoutId id="2147483772" r:id="rId12"/>
    <p:sldLayoutId id="2147483776" r:id="rId13"/>
    <p:sldLayoutId id="2147483780" r:id="rId14"/>
    <p:sldLayoutId id="2147483778" r:id="rId15"/>
    <p:sldLayoutId id="2147483756" r:id="rId16"/>
    <p:sldLayoutId id="2147483758" r:id="rId17"/>
    <p:sldLayoutId id="2147483759" r:id="rId18"/>
    <p:sldLayoutId id="2147483788" r:id="rId19"/>
    <p:sldLayoutId id="2147483789" r:id="rId20"/>
    <p:sldLayoutId id="2147483760" r:id="rId21"/>
    <p:sldLayoutId id="2147483767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374356"/>
          </a:solidFill>
          <a:latin typeface="SB Sans Display Semibold" panose="020B0503040504020204" pitchFamily="34" charset="0"/>
          <a:ea typeface="+mj-ea"/>
          <a:cs typeface="SB Sans Display Semibold" panose="020B0503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869">
          <p15:clr>
            <a:srgbClr val="F26B43"/>
          </p15:clr>
        </p15:guide>
        <p15:guide id="3" pos="7333">
          <p15:clr>
            <a:srgbClr val="F26B43"/>
          </p15:clr>
        </p15:guide>
        <p15:guide id="4" pos="937">
          <p15:clr>
            <a:srgbClr val="F26B43"/>
          </p15:clr>
        </p15:guide>
        <p15:guide id="5" pos="1459">
          <p15:clr>
            <a:srgbClr val="F26B43"/>
          </p15:clr>
        </p15:guide>
        <p15:guide id="6" pos="1527">
          <p15:clr>
            <a:srgbClr val="F26B43"/>
          </p15:clr>
        </p15:guide>
        <p15:guide id="7" pos="2048">
          <p15:clr>
            <a:srgbClr val="F26B43"/>
          </p15:clr>
        </p15:guide>
        <p15:guide id="8" pos="2116">
          <p15:clr>
            <a:srgbClr val="F26B43"/>
          </p15:clr>
        </p15:guide>
        <p15:guide id="9" pos="2638">
          <p15:clr>
            <a:srgbClr val="F26B43"/>
          </p15:clr>
        </p15:guide>
        <p15:guide id="10" pos="2706">
          <p15:clr>
            <a:srgbClr val="F26B43"/>
          </p15:clr>
        </p15:guide>
        <p15:guide id="11" pos="3205">
          <p15:clr>
            <a:srgbClr val="F26B43"/>
          </p15:clr>
        </p15:guide>
        <p15:guide id="12" pos="3296">
          <p15:clr>
            <a:srgbClr val="F26B43"/>
          </p15:clr>
        </p15:guide>
        <p15:guide id="13" pos="3795">
          <p15:clr>
            <a:srgbClr val="F26B43"/>
          </p15:clr>
        </p15:guide>
        <p15:guide id="14" pos="3863">
          <p15:clr>
            <a:srgbClr val="F26B43"/>
          </p15:clr>
        </p15:guide>
        <p15:guide id="15" pos="4384">
          <p15:clr>
            <a:srgbClr val="F26B43"/>
          </p15:clr>
        </p15:guide>
        <p15:guide id="16" pos="4452">
          <p15:clr>
            <a:srgbClr val="F26B43"/>
          </p15:clr>
        </p15:guide>
        <p15:guide id="17" pos="4974">
          <p15:clr>
            <a:srgbClr val="F26B43"/>
          </p15:clr>
        </p15:guide>
        <p15:guide id="18" pos="5042">
          <p15:clr>
            <a:srgbClr val="F26B43"/>
          </p15:clr>
        </p15:guide>
        <p15:guide id="19" pos="5564">
          <p15:clr>
            <a:srgbClr val="F26B43"/>
          </p15:clr>
        </p15:guide>
        <p15:guide id="20" pos="5632">
          <p15:clr>
            <a:srgbClr val="F26B43"/>
          </p15:clr>
        </p15:guide>
        <p15:guide id="21" pos="6153">
          <p15:clr>
            <a:srgbClr val="F26B43"/>
          </p15:clr>
        </p15:guide>
        <p15:guide id="22" pos="6221">
          <p15:clr>
            <a:srgbClr val="F26B43"/>
          </p15:clr>
        </p15:guide>
        <p15:guide id="23" pos="6743">
          <p15:clr>
            <a:srgbClr val="F26B43"/>
          </p15:clr>
        </p15:guide>
        <p15:guide id="24" pos="6811">
          <p15:clr>
            <a:srgbClr val="F26B43"/>
          </p15:clr>
        </p15:guide>
        <p15:guide id="25" orient="horz" pos="618">
          <p15:clr>
            <a:srgbClr val="F26B43"/>
          </p15:clr>
        </p15:guide>
        <p15:guide id="26" orient="horz" pos="890">
          <p15:clr>
            <a:srgbClr val="F26B43"/>
          </p15:clr>
        </p15:guide>
        <p15:guide id="27" orient="horz" pos="935">
          <p15:clr>
            <a:srgbClr val="F26B43"/>
          </p15:clr>
        </p15:guide>
        <p15:guide id="28" orient="horz" pos="663">
          <p15:clr>
            <a:srgbClr val="F26B43"/>
          </p15:clr>
        </p15:guide>
        <p15:guide id="29" orient="horz" pos="1207">
          <p15:clr>
            <a:srgbClr val="F26B43"/>
          </p15:clr>
        </p15:guide>
        <p15:guide id="30" orient="horz" pos="1253">
          <p15:clr>
            <a:srgbClr val="F26B43"/>
          </p15:clr>
        </p15:guide>
        <p15:guide id="31" orient="horz" pos="1525">
          <p15:clr>
            <a:srgbClr val="F26B43"/>
          </p15:clr>
        </p15:guide>
        <p15:guide id="32" orient="horz" pos="1570">
          <p15:clr>
            <a:srgbClr val="F26B43"/>
          </p15:clr>
        </p15:guide>
        <p15:guide id="33" orient="horz" pos="1842">
          <p15:clr>
            <a:srgbClr val="F26B43"/>
          </p15:clr>
        </p15:guide>
        <p15:guide id="34" orient="horz" pos="1888">
          <p15:clr>
            <a:srgbClr val="F26B43"/>
          </p15:clr>
        </p15:guide>
        <p15:guide id="35" orient="horz" pos="2115">
          <p15:clr>
            <a:srgbClr val="F26B43"/>
          </p15:clr>
        </p15:guide>
        <p15:guide id="36" orient="horz" pos="2160">
          <p15:clr>
            <a:srgbClr val="F26B43"/>
          </p15:clr>
        </p15:guide>
        <p15:guide id="37" orient="horz" pos="2432">
          <p15:clr>
            <a:srgbClr val="F26B43"/>
          </p15:clr>
        </p15:guide>
        <p15:guide id="38" orient="horz" pos="2478">
          <p15:clr>
            <a:srgbClr val="F26B43"/>
          </p15:clr>
        </p15:guide>
        <p15:guide id="39" orient="horz" pos="2750">
          <p15:clr>
            <a:srgbClr val="F26B43"/>
          </p15:clr>
        </p15:guide>
        <p15:guide id="40" orient="horz" pos="2795">
          <p15:clr>
            <a:srgbClr val="F26B43"/>
          </p15:clr>
        </p15:guide>
        <p15:guide id="41" orient="horz" pos="3022">
          <p15:clr>
            <a:srgbClr val="F26B43"/>
          </p15:clr>
        </p15:guide>
        <p15:guide id="42" orient="horz" pos="3067">
          <p15:clr>
            <a:srgbClr val="F26B43"/>
          </p15:clr>
        </p15:guide>
        <p15:guide id="43" orient="horz" pos="3339">
          <p15:clr>
            <a:srgbClr val="F26B43"/>
          </p15:clr>
        </p15:guide>
        <p15:guide id="44" orient="horz" pos="3385">
          <p15:clr>
            <a:srgbClr val="F26B43"/>
          </p15:clr>
        </p15:guide>
        <p15:guide id="45" orient="horz" pos="3657">
          <p15:clr>
            <a:srgbClr val="F26B43"/>
          </p15:clr>
        </p15:guide>
        <p15:guide id="46" orient="horz" pos="3702">
          <p15:clr>
            <a:srgbClr val="F26B43"/>
          </p15:clr>
        </p15:guide>
        <p15:guide id="47" orient="horz" pos="3974">
          <p15:clr>
            <a:srgbClr val="F26B43"/>
          </p15:clr>
        </p15:guide>
        <p15:guide id="48" orient="horz" pos="34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5BEE146-72E5-8F65-A14D-0746DD08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4664"/>
            <a:ext cx="11090275" cy="724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67F4FA9-4FE6-BA31-FD8E-4BBA1482E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0800" y="6525343"/>
            <a:ext cx="2700338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74356"/>
                </a:solidFill>
              </a:defRPr>
            </a:lvl1pPr>
          </a:lstStyle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57B1DB-5C08-3E2D-CA95-C33F5AD25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825625"/>
            <a:ext cx="11090275" cy="448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8799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0" r:id="rId2"/>
    <p:sldLayoutId id="2147483802" r:id="rId3"/>
    <p:sldLayoutId id="2147483803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374356"/>
          </a:solidFill>
          <a:latin typeface="SB Sans Display Semibold" panose="020B0503040504020204" pitchFamily="34" charset="0"/>
          <a:ea typeface="+mj-ea"/>
          <a:cs typeface="SB Sans Display Semibold" panose="020B0503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869">
          <p15:clr>
            <a:srgbClr val="F26B43"/>
          </p15:clr>
        </p15:guide>
        <p15:guide id="3" pos="7333">
          <p15:clr>
            <a:srgbClr val="F26B43"/>
          </p15:clr>
        </p15:guide>
        <p15:guide id="4" pos="937">
          <p15:clr>
            <a:srgbClr val="F26B43"/>
          </p15:clr>
        </p15:guide>
        <p15:guide id="5" pos="1459">
          <p15:clr>
            <a:srgbClr val="F26B43"/>
          </p15:clr>
        </p15:guide>
        <p15:guide id="6" pos="1527">
          <p15:clr>
            <a:srgbClr val="F26B43"/>
          </p15:clr>
        </p15:guide>
        <p15:guide id="7" pos="2048">
          <p15:clr>
            <a:srgbClr val="F26B43"/>
          </p15:clr>
        </p15:guide>
        <p15:guide id="8" pos="2116">
          <p15:clr>
            <a:srgbClr val="F26B43"/>
          </p15:clr>
        </p15:guide>
        <p15:guide id="9" pos="2638">
          <p15:clr>
            <a:srgbClr val="F26B43"/>
          </p15:clr>
        </p15:guide>
        <p15:guide id="10" pos="2706">
          <p15:clr>
            <a:srgbClr val="F26B43"/>
          </p15:clr>
        </p15:guide>
        <p15:guide id="11" pos="3205">
          <p15:clr>
            <a:srgbClr val="F26B43"/>
          </p15:clr>
        </p15:guide>
        <p15:guide id="12" pos="3296">
          <p15:clr>
            <a:srgbClr val="F26B43"/>
          </p15:clr>
        </p15:guide>
        <p15:guide id="13" pos="3795">
          <p15:clr>
            <a:srgbClr val="F26B43"/>
          </p15:clr>
        </p15:guide>
        <p15:guide id="14" pos="3863">
          <p15:clr>
            <a:srgbClr val="F26B43"/>
          </p15:clr>
        </p15:guide>
        <p15:guide id="15" pos="4384">
          <p15:clr>
            <a:srgbClr val="F26B43"/>
          </p15:clr>
        </p15:guide>
        <p15:guide id="16" pos="4452">
          <p15:clr>
            <a:srgbClr val="F26B43"/>
          </p15:clr>
        </p15:guide>
        <p15:guide id="17" pos="4974">
          <p15:clr>
            <a:srgbClr val="F26B43"/>
          </p15:clr>
        </p15:guide>
        <p15:guide id="18" pos="5042">
          <p15:clr>
            <a:srgbClr val="F26B43"/>
          </p15:clr>
        </p15:guide>
        <p15:guide id="19" pos="5564">
          <p15:clr>
            <a:srgbClr val="F26B43"/>
          </p15:clr>
        </p15:guide>
        <p15:guide id="20" pos="5632">
          <p15:clr>
            <a:srgbClr val="F26B43"/>
          </p15:clr>
        </p15:guide>
        <p15:guide id="21" pos="6153">
          <p15:clr>
            <a:srgbClr val="F26B43"/>
          </p15:clr>
        </p15:guide>
        <p15:guide id="22" pos="6221">
          <p15:clr>
            <a:srgbClr val="F26B43"/>
          </p15:clr>
        </p15:guide>
        <p15:guide id="23" pos="6743">
          <p15:clr>
            <a:srgbClr val="F26B43"/>
          </p15:clr>
        </p15:guide>
        <p15:guide id="24" pos="6811">
          <p15:clr>
            <a:srgbClr val="F26B43"/>
          </p15:clr>
        </p15:guide>
        <p15:guide id="25" orient="horz" pos="618">
          <p15:clr>
            <a:srgbClr val="F26B43"/>
          </p15:clr>
        </p15:guide>
        <p15:guide id="26" orient="horz" pos="890">
          <p15:clr>
            <a:srgbClr val="F26B43"/>
          </p15:clr>
        </p15:guide>
        <p15:guide id="27" orient="horz" pos="935">
          <p15:clr>
            <a:srgbClr val="F26B43"/>
          </p15:clr>
        </p15:guide>
        <p15:guide id="28" orient="horz" pos="663">
          <p15:clr>
            <a:srgbClr val="F26B43"/>
          </p15:clr>
        </p15:guide>
        <p15:guide id="29" orient="horz" pos="1207">
          <p15:clr>
            <a:srgbClr val="F26B43"/>
          </p15:clr>
        </p15:guide>
        <p15:guide id="30" orient="horz" pos="1253">
          <p15:clr>
            <a:srgbClr val="F26B43"/>
          </p15:clr>
        </p15:guide>
        <p15:guide id="31" orient="horz" pos="1525">
          <p15:clr>
            <a:srgbClr val="F26B43"/>
          </p15:clr>
        </p15:guide>
        <p15:guide id="32" orient="horz" pos="1570">
          <p15:clr>
            <a:srgbClr val="F26B43"/>
          </p15:clr>
        </p15:guide>
        <p15:guide id="33" orient="horz" pos="1842">
          <p15:clr>
            <a:srgbClr val="F26B43"/>
          </p15:clr>
        </p15:guide>
        <p15:guide id="34" orient="horz" pos="1888">
          <p15:clr>
            <a:srgbClr val="F26B43"/>
          </p15:clr>
        </p15:guide>
        <p15:guide id="35" orient="horz" pos="2115">
          <p15:clr>
            <a:srgbClr val="F26B43"/>
          </p15:clr>
        </p15:guide>
        <p15:guide id="36" orient="horz" pos="2160">
          <p15:clr>
            <a:srgbClr val="F26B43"/>
          </p15:clr>
        </p15:guide>
        <p15:guide id="37" orient="horz" pos="2432">
          <p15:clr>
            <a:srgbClr val="F26B43"/>
          </p15:clr>
        </p15:guide>
        <p15:guide id="38" orient="horz" pos="2478">
          <p15:clr>
            <a:srgbClr val="F26B43"/>
          </p15:clr>
        </p15:guide>
        <p15:guide id="39" orient="horz" pos="2750">
          <p15:clr>
            <a:srgbClr val="F26B43"/>
          </p15:clr>
        </p15:guide>
        <p15:guide id="40" orient="horz" pos="2795">
          <p15:clr>
            <a:srgbClr val="F26B43"/>
          </p15:clr>
        </p15:guide>
        <p15:guide id="41" orient="horz" pos="3022">
          <p15:clr>
            <a:srgbClr val="F26B43"/>
          </p15:clr>
        </p15:guide>
        <p15:guide id="42" orient="horz" pos="3067">
          <p15:clr>
            <a:srgbClr val="F26B43"/>
          </p15:clr>
        </p15:guide>
        <p15:guide id="43" orient="horz" pos="3339">
          <p15:clr>
            <a:srgbClr val="F26B43"/>
          </p15:clr>
        </p15:guide>
        <p15:guide id="44" orient="horz" pos="3385">
          <p15:clr>
            <a:srgbClr val="F26B43"/>
          </p15:clr>
        </p15:guide>
        <p15:guide id="45" orient="horz" pos="3657">
          <p15:clr>
            <a:srgbClr val="F26B43"/>
          </p15:clr>
        </p15:guide>
        <p15:guide id="46" orient="horz" pos="3702">
          <p15:clr>
            <a:srgbClr val="F26B43"/>
          </p15:clr>
        </p15:guide>
        <p15:guide id="47" orient="horz" pos="3974">
          <p15:clr>
            <a:srgbClr val="F26B43"/>
          </p15:clr>
        </p15:guide>
        <p15:guide id="48" orient="horz" pos="34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5BEE146-72E5-8F65-A14D-0746DD08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4664"/>
            <a:ext cx="11090275" cy="724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67F4FA9-4FE6-BA31-FD8E-4BBA1482E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0800" y="6525343"/>
            <a:ext cx="2700338" cy="196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74356"/>
                </a:solidFill>
              </a:defRPr>
            </a:lvl1pPr>
          </a:lstStyle>
          <a:p>
            <a:fld id="{812AD889-EAF0-4344-843C-C9FF6FCEA4F9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357B1DB-5C08-3E2D-CA95-C33F5AD25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825625"/>
            <a:ext cx="11090275" cy="4483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8288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374356"/>
          </a:solidFill>
          <a:latin typeface="SB Sans Display Semibold" panose="020B0503040504020204" pitchFamily="34" charset="0"/>
          <a:ea typeface="+mj-ea"/>
          <a:cs typeface="SB Sans Display Semibold" panose="020B0503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b="0" i="0" kern="1200">
          <a:solidFill>
            <a:srgbClr val="374356"/>
          </a:solidFill>
          <a:latin typeface="SB Sans Display" panose="020B0503040504020204" pitchFamily="34" charset="0"/>
          <a:ea typeface="SB Sans Display" panose="020B0503040504020204" pitchFamily="34" charset="0"/>
          <a:cs typeface="SB Sans Display" panose="020B0503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>
          <p15:clr>
            <a:srgbClr val="F26B43"/>
          </p15:clr>
        </p15:guide>
        <p15:guide id="2" pos="869">
          <p15:clr>
            <a:srgbClr val="F26B43"/>
          </p15:clr>
        </p15:guide>
        <p15:guide id="3" pos="7333">
          <p15:clr>
            <a:srgbClr val="F26B43"/>
          </p15:clr>
        </p15:guide>
        <p15:guide id="4" pos="937">
          <p15:clr>
            <a:srgbClr val="F26B43"/>
          </p15:clr>
        </p15:guide>
        <p15:guide id="5" pos="1459">
          <p15:clr>
            <a:srgbClr val="F26B43"/>
          </p15:clr>
        </p15:guide>
        <p15:guide id="6" pos="1527">
          <p15:clr>
            <a:srgbClr val="F26B43"/>
          </p15:clr>
        </p15:guide>
        <p15:guide id="7" pos="2048">
          <p15:clr>
            <a:srgbClr val="F26B43"/>
          </p15:clr>
        </p15:guide>
        <p15:guide id="8" pos="2116">
          <p15:clr>
            <a:srgbClr val="F26B43"/>
          </p15:clr>
        </p15:guide>
        <p15:guide id="9" pos="2638">
          <p15:clr>
            <a:srgbClr val="F26B43"/>
          </p15:clr>
        </p15:guide>
        <p15:guide id="10" pos="2706">
          <p15:clr>
            <a:srgbClr val="F26B43"/>
          </p15:clr>
        </p15:guide>
        <p15:guide id="11" pos="3205">
          <p15:clr>
            <a:srgbClr val="F26B43"/>
          </p15:clr>
        </p15:guide>
        <p15:guide id="12" pos="3296">
          <p15:clr>
            <a:srgbClr val="F26B43"/>
          </p15:clr>
        </p15:guide>
        <p15:guide id="13" pos="3795">
          <p15:clr>
            <a:srgbClr val="F26B43"/>
          </p15:clr>
        </p15:guide>
        <p15:guide id="14" pos="3863">
          <p15:clr>
            <a:srgbClr val="F26B43"/>
          </p15:clr>
        </p15:guide>
        <p15:guide id="15" pos="4384">
          <p15:clr>
            <a:srgbClr val="F26B43"/>
          </p15:clr>
        </p15:guide>
        <p15:guide id="16" pos="4452">
          <p15:clr>
            <a:srgbClr val="F26B43"/>
          </p15:clr>
        </p15:guide>
        <p15:guide id="17" pos="4974">
          <p15:clr>
            <a:srgbClr val="F26B43"/>
          </p15:clr>
        </p15:guide>
        <p15:guide id="18" pos="5042">
          <p15:clr>
            <a:srgbClr val="F26B43"/>
          </p15:clr>
        </p15:guide>
        <p15:guide id="19" pos="5564">
          <p15:clr>
            <a:srgbClr val="F26B43"/>
          </p15:clr>
        </p15:guide>
        <p15:guide id="20" pos="5632">
          <p15:clr>
            <a:srgbClr val="F26B43"/>
          </p15:clr>
        </p15:guide>
        <p15:guide id="21" pos="6153">
          <p15:clr>
            <a:srgbClr val="F26B43"/>
          </p15:clr>
        </p15:guide>
        <p15:guide id="22" pos="6221">
          <p15:clr>
            <a:srgbClr val="F26B43"/>
          </p15:clr>
        </p15:guide>
        <p15:guide id="23" pos="6743">
          <p15:clr>
            <a:srgbClr val="F26B43"/>
          </p15:clr>
        </p15:guide>
        <p15:guide id="24" pos="6811">
          <p15:clr>
            <a:srgbClr val="F26B43"/>
          </p15:clr>
        </p15:guide>
        <p15:guide id="25" orient="horz" pos="618">
          <p15:clr>
            <a:srgbClr val="F26B43"/>
          </p15:clr>
        </p15:guide>
        <p15:guide id="26" orient="horz" pos="890">
          <p15:clr>
            <a:srgbClr val="F26B43"/>
          </p15:clr>
        </p15:guide>
        <p15:guide id="27" orient="horz" pos="935">
          <p15:clr>
            <a:srgbClr val="F26B43"/>
          </p15:clr>
        </p15:guide>
        <p15:guide id="28" orient="horz" pos="663">
          <p15:clr>
            <a:srgbClr val="F26B43"/>
          </p15:clr>
        </p15:guide>
        <p15:guide id="29" orient="horz" pos="1207">
          <p15:clr>
            <a:srgbClr val="F26B43"/>
          </p15:clr>
        </p15:guide>
        <p15:guide id="30" orient="horz" pos="1253">
          <p15:clr>
            <a:srgbClr val="F26B43"/>
          </p15:clr>
        </p15:guide>
        <p15:guide id="31" orient="horz" pos="1525">
          <p15:clr>
            <a:srgbClr val="F26B43"/>
          </p15:clr>
        </p15:guide>
        <p15:guide id="32" orient="horz" pos="1570">
          <p15:clr>
            <a:srgbClr val="F26B43"/>
          </p15:clr>
        </p15:guide>
        <p15:guide id="33" orient="horz" pos="1842">
          <p15:clr>
            <a:srgbClr val="F26B43"/>
          </p15:clr>
        </p15:guide>
        <p15:guide id="34" orient="horz" pos="1888">
          <p15:clr>
            <a:srgbClr val="F26B43"/>
          </p15:clr>
        </p15:guide>
        <p15:guide id="35" orient="horz" pos="2115">
          <p15:clr>
            <a:srgbClr val="F26B43"/>
          </p15:clr>
        </p15:guide>
        <p15:guide id="36" orient="horz" pos="2160">
          <p15:clr>
            <a:srgbClr val="F26B43"/>
          </p15:clr>
        </p15:guide>
        <p15:guide id="37" orient="horz" pos="2432">
          <p15:clr>
            <a:srgbClr val="F26B43"/>
          </p15:clr>
        </p15:guide>
        <p15:guide id="38" orient="horz" pos="2478">
          <p15:clr>
            <a:srgbClr val="F26B43"/>
          </p15:clr>
        </p15:guide>
        <p15:guide id="39" orient="horz" pos="2750">
          <p15:clr>
            <a:srgbClr val="F26B43"/>
          </p15:clr>
        </p15:guide>
        <p15:guide id="40" orient="horz" pos="2795">
          <p15:clr>
            <a:srgbClr val="F26B43"/>
          </p15:clr>
        </p15:guide>
        <p15:guide id="41" orient="horz" pos="3022">
          <p15:clr>
            <a:srgbClr val="F26B43"/>
          </p15:clr>
        </p15:guide>
        <p15:guide id="42" orient="horz" pos="3067">
          <p15:clr>
            <a:srgbClr val="F26B43"/>
          </p15:clr>
        </p15:guide>
        <p15:guide id="43" orient="horz" pos="3339">
          <p15:clr>
            <a:srgbClr val="F26B43"/>
          </p15:clr>
        </p15:guide>
        <p15:guide id="44" orient="horz" pos="3385">
          <p15:clr>
            <a:srgbClr val="F26B43"/>
          </p15:clr>
        </p15:guide>
        <p15:guide id="45" orient="horz" pos="3657">
          <p15:clr>
            <a:srgbClr val="F26B43"/>
          </p15:clr>
        </p15:guide>
        <p15:guide id="46" orient="horz" pos="3702">
          <p15:clr>
            <a:srgbClr val="F26B43"/>
          </p15:clr>
        </p15:guide>
        <p15:guide id="47" orient="horz" pos="3974">
          <p15:clr>
            <a:srgbClr val="F26B43"/>
          </p15:clr>
        </p15:guide>
        <p15:guide id="48" orient="horz" pos="34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hyperlink" Target="https://arxiv.org/abs/2406.1434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6.1434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arxiv.org/abs/2407.1283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arxiv.org/pdf/2309.07864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arxiv.org/pdf/2501.06322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7.jpg"/><Relationship Id="rId5" Type="http://schemas.microsoft.com/office/2007/relationships/hdphoto" Target="../media/hdphoto2.wdp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arxiv.org/abs/2504.13861," TargetMode="Externa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berlabs.com/laboratories/sber-ai-lab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github.com/sb-ai-lab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"/>
          <p:cNvSpPr txBox="1">
            <a:spLocks noGrp="1"/>
          </p:cNvSpPr>
          <p:nvPr>
            <p:ph type="title"/>
          </p:nvPr>
        </p:nvSpPr>
        <p:spPr>
          <a:xfrm>
            <a:off x="550863" y="2724845"/>
            <a:ext cx="9217545" cy="259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"/>
              <a:buNone/>
            </a:pPr>
            <a:r>
              <a:rPr lang="ru-RU" dirty="0"/>
              <a:t>На стыке бизнеса и науки: опыт </a:t>
            </a:r>
            <a:r>
              <a:rPr lang="en-US" dirty="0" err="1"/>
              <a:t>Sber</a:t>
            </a:r>
            <a:r>
              <a:rPr lang="en-US" dirty="0"/>
              <a:t> AI Lab</a:t>
            </a:r>
          </a:p>
        </p:txBody>
      </p:sp>
      <p:sp>
        <p:nvSpPr>
          <p:cNvPr id="656" name="Google Shape;656;p1"/>
          <p:cNvSpPr txBox="1">
            <a:spLocks noGrp="1"/>
          </p:cNvSpPr>
          <p:nvPr>
            <p:ph type="body" idx="1"/>
          </p:nvPr>
        </p:nvSpPr>
        <p:spPr>
          <a:xfrm>
            <a:off x="623392" y="5517232"/>
            <a:ext cx="6391275" cy="116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</a:pPr>
            <a:r>
              <a:rPr lang="ru-RU" dirty="0"/>
              <a:t>Савченко Андрей Владимирович</a:t>
            </a:r>
          </a:p>
          <a:p>
            <a:pPr marL="0" indent="0">
              <a:buSzPct val="100000"/>
            </a:pPr>
            <a:r>
              <a:rPr lang="ru-RU" dirty="0" err="1"/>
              <a:t>Докт</a:t>
            </a:r>
            <a:r>
              <a:rPr lang="ru-RU" dirty="0"/>
              <a:t>. техн. наук, научный директор центра практического ИИ (</a:t>
            </a:r>
            <a:r>
              <a:rPr lang="en-US" dirty="0"/>
              <a:t>ex-</a:t>
            </a:r>
            <a:r>
              <a:rPr lang="en-US" dirty="0" err="1"/>
              <a:t>Sber</a:t>
            </a:r>
            <a:r>
              <a:rPr lang="en-US" dirty="0"/>
              <a:t> AI Lab)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7"/>
          <p:cNvSpPr txBox="1">
            <a:spLocks noGrp="1"/>
          </p:cNvSpPr>
          <p:nvPr>
            <p:ph type="title"/>
          </p:nvPr>
        </p:nvSpPr>
        <p:spPr>
          <a:xfrm>
            <a:off x="550861" y="611436"/>
            <a:ext cx="110904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Event sequence</a:t>
            </a:r>
            <a:endParaRPr lang="ru-RU" spc="-50" dirty="0">
              <a:solidFill>
                <a:srgbClr val="FFFFFF"/>
              </a:solidFill>
              <a:latin typeface="SB Sans Display Semibold"/>
              <a:cs typeface="SB Sans Display Semibold"/>
              <a:sym typeface="SB Sans Display Semibold"/>
            </a:endParaRPr>
          </a:p>
        </p:txBody>
      </p:sp>
      <p:sp>
        <p:nvSpPr>
          <p:cNvPr id="734" name="Google Shape;734;p87"/>
          <p:cNvSpPr txBox="1">
            <a:spLocks noGrp="1"/>
          </p:cNvSpPr>
          <p:nvPr>
            <p:ph type="sldNum" idx="12"/>
          </p:nvPr>
        </p:nvSpPr>
        <p:spPr>
          <a:xfrm>
            <a:off x="8940800" y="6444368"/>
            <a:ext cx="2700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None/>
              </a:pPr>
              <a:t>10</a:t>
            </a:fld>
            <a:endParaRPr/>
          </a:p>
        </p:txBody>
      </p:sp>
      <p:graphicFrame>
        <p:nvGraphicFramePr>
          <p:cNvPr id="735" name="Google Shape;735;p87"/>
          <p:cNvGraphicFramePr/>
          <p:nvPr/>
        </p:nvGraphicFramePr>
        <p:xfrm>
          <a:off x="553738" y="2454975"/>
          <a:ext cx="5986700" cy="2673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>
                          <a:solidFill>
                            <a:schemeClr val="lt1"/>
                          </a:solidFill>
                        </a:rPr>
                        <a:t>ID события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>
                          <a:solidFill>
                            <a:schemeClr val="lt1"/>
                          </a:solidFill>
                        </a:rPr>
                        <a:t>Клиент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>
                          <a:solidFill>
                            <a:schemeClr val="lt1"/>
                          </a:solidFill>
                        </a:rPr>
                        <a:t>Дата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>
                          <a:solidFill>
                            <a:schemeClr val="lt1"/>
                          </a:solidFill>
                        </a:rPr>
                        <a:t>Метка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ab8f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5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05.11.23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B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6cdg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5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07.11.23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A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kar8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6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06.07.21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B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6" name="Google Shape;736;p87"/>
          <p:cNvSpPr/>
          <p:nvPr/>
        </p:nvSpPr>
        <p:spPr>
          <a:xfrm>
            <a:off x="8554887" y="2479738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87"/>
          <p:cNvSpPr txBox="1"/>
          <p:nvPr/>
        </p:nvSpPr>
        <p:spPr>
          <a:xfrm>
            <a:off x="6962462" y="2420938"/>
            <a:ext cx="15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Клиент 1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87"/>
          <p:cNvSpPr txBox="1"/>
          <p:nvPr/>
        </p:nvSpPr>
        <p:spPr>
          <a:xfrm>
            <a:off x="6962462" y="3351388"/>
            <a:ext cx="15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Клиент 2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87"/>
          <p:cNvSpPr txBox="1"/>
          <p:nvPr/>
        </p:nvSpPr>
        <p:spPr>
          <a:xfrm>
            <a:off x="6962462" y="3980188"/>
            <a:ext cx="15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Клиент 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87"/>
          <p:cNvSpPr txBox="1"/>
          <p:nvPr/>
        </p:nvSpPr>
        <p:spPr>
          <a:xfrm>
            <a:off x="6962462" y="3626400"/>
            <a:ext cx="15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…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87"/>
          <p:cNvSpPr/>
          <p:nvPr/>
        </p:nvSpPr>
        <p:spPr>
          <a:xfrm>
            <a:off x="9350887" y="2479863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87"/>
          <p:cNvSpPr/>
          <p:nvPr/>
        </p:nvSpPr>
        <p:spPr>
          <a:xfrm>
            <a:off x="10635700" y="2479863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87"/>
          <p:cNvSpPr/>
          <p:nvPr/>
        </p:nvSpPr>
        <p:spPr>
          <a:xfrm>
            <a:off x="8977287" y="3386338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87"/>
          <p:cNvSpPr/>
          <p:nvPr/>
        </p:nvSpPr>
        <p:spPr>
          <a:xfrm>
            <a:off x="9984200" y="3386338"/>
            <a:ext cx="278100" cy="299400"/>
          </a:xfrm>
          <a:prstGeom prst="rect">
            <a:avLst/>
          </a:prstGeom>
          <a:solidFill>
            <a:srgbClr val="0F7C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87"/>
          <p:cNvSpPr/>
          <p:nvPr/>
        </p:nvSpPr>
        <p:spPr>
          <a:xfrm>
            <a:off x="10986612" y="3386338"/>
            <a:ext cx="278100" cy="299400"/>
          </a:xfrm>
          <a:prstGeom prst="rect">
            <a:avLst/>
          </a:prstGeom>
          <a:solidFill>
            <a:srgbClr val="0F7C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7"/>
          <p:cNvSpPr/>
          <p:nvPr/>
        </p:nvSpPr>
        <p:spPr>
          <a:xfrm>
            <a:off x="8554887" y="4007638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7"/>
          <p:cNvSpPr/>
          <p:nvPr/>
        </p:nvSpPr>
        <p:spPr>
          <a:xfrm>
            <a:off x="10260250" y="4015138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87"/>
          <p:cNvSpPr/>
          <p:nvPr/>
        </p:nvSpPr>
        <p:spPr>
          <a:xfrm>
            <a:off x="10986612" y="4013188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" name="Google Shape;749;p87"/>
          <p:cNvCxnSpPr/>
          <p:nvPr/>
        </p:nvCxnSpPr>
        <p:spPr>
          <a:xfrm>
            <a:off x="7294713" y="4675850"/>
            <a:ext cx="4416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0" name="Google Shape;750;p87"/>
          <p:cNvSpPr txBox="1"/>
          <p:nvPr/>
        </p:nvSpPr>
        <p:spPr>
          <a:xfrm>
            <a:off x="9024212" y="4709513"/>
            <a:ext cx="9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Время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8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Сравнение с табличными данными</a:t>
            </a:r>
            <a:endParaRPr lang="en-US" spc="-50" dirty="0">
              <a:solidFill>
                <a:srgbClr val="FFFFFF"/>
              </a:solidFill>
              <a:latin typeface="SB Sans Display Semibold"/>
              <a:cs typeface="SB Sans Display Semibold"/>
              <a:sym typeface="SB Sans Display Semibold"/>
            </a:endParaRPr>
          </a:p>
        </p:txBody>
      </p:sp>
      <p:sp>
        <p:nvSpPr>
          <p:cNvPr id="758" name="Google Shape;758;p88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00" cy="19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759" name="Google Shape;759;p88"/>
          <p:cNvSpPr txBox="1"/>
          <p:nvPr/>
        </p:nvSpPr>
        <p:spPr>
          <a:xfrm>
            <a:off x="550875" y="1484325"/>
            <a:ext cx="11304300" cy="5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2F2F2"/>
                </a:solidFill>
              </a:rPr>
              <a:t>Сходства</a:t>
            </a:r>
            <a:endParaRPr sz="2000">
              <a:solidFill>
                <a:srgbClr val="F2F2F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</a:pPr>
            <a:r>
              <a:rPr lang="ru-RU" sz="2000">
                <a:solidFill>
                  <a:srgbClr val="F2F2F2"/>
                </a:solidFill>
              </a:rPr>
              <a:t>Структурированные данные</a:t>
            </a:r>
            <a:endParaRPr sz="2000">
              <a:solidFill>
                <a:srgbClr val="F2F2F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</a:pPr>
            <a:r>
              <a:rPr lang="ru-RU" sz="2000">
                <a:solidFill>
                  <a:srgbClr val="F2F2F2"/>
                </a:solidFill>
              </a:rPr>
              <a:t>Разнообразные типы полей</a:t>
            </a:r>
            <a:endParaRPr sz="2000">
              <a:solidFill>
                <a:srgbClr val="F2F2F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F2F2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2F2F2"/>
                </a:solidFill>
              </a:rPr>
              <a:t>Отличия</a:t>
            </a:r>
            <a:endParaRPr sz="2000">
              <a:solidFill>
                <a:srgbClr val="F2F2F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</a:pPr>
            <a:r>
              <a:rPr lang="ru-RU" sz="2000">
                <a:solidFill>
                  <a:srgbClr val="F2F2F2"/>
                </a:solidFill>
              </a:rPr>
              <a:t>Имеется порядок (дата)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Нужно рассматривать группы</a:t>
            </a:r>
            <a:br>
              <a:rPr lang="ru-RU" sz="2000">
                <a:solidFill>
                  <a:srgbClr val="F2F2F2"/>
                </a:solidFill>
              </a:rPr>
            </a:br>
            <a:r>
              <a:rPr lang="ru-RU" sz="2000">
                <a:solidFill>
                  <a:srgbClr val="F2F2F2"/>
                </a:solidFill>
              </a:rPr>
              <a:t>строк, а не каждую отдельно</a:t>
            </a:r>
            <a:endParaRPr sz="2000">
              <a:solidFill>
                <a:srgbClr val="F2F2F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F2F2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F2F2F2"/>
              </a:solidFill>
            </a:endParaRPr>
          </a:p>
        </p:txBody>
      </p:sp>
      <p:graphicFrame>
        <p:nvGraphicFramePr>
          <p:cNvPr id="760" name="Google Shape;760;p88"/>
          <p:cNvGraphicFramePr/>
          <p:nvPr/>
        </p:nvGraphicFramePr>
        <p:xfrm>
          <a:off x="5839488" y="2134100"/>
          <a:ext cx="5986700" cy="2673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>
                          <a:solidFill>
                            <a:schemeClr val="lt1"/>
                          </a:solidFill>
                        </a:rPr>
                        <a:t>ID события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>
                          <a:solidFill>
                            <a:schemeClr val="lt1"/>
                          </a:solidFill>
                        </a:rPr>
                        <a:t>Клиент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>
                          <a:solidFill>
                            <a:schemeClr val="lt1"/>
                          </a:solidFill>
                        </a:rPr>
                        <a:t>Дата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>
                          <a:solidFill>
                            <a:schemeClr val="lt1"/>
                          </a:solidFill>
                        </a:rPr>
                        <a:t>Метка</a:t>
                      </a:r>
                      <a:endParaRPr sz="18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ab8f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5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05.11.23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B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6cdg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5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07.11.23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A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kar8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6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06.07.21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rgbClr val="FEFFFF"/>
                          </a:solidFill>
                        </a:rPr>
                        <a:t>B</a:t>
                      </a:r>
                      <a:endParaRPr sz="1800">
                        <a:solidFill>
                          <a:srgbClr val="FE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9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</a:pP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Сравнение с временными рядами</a:t>
            </a:r>
          </a:p>
        </p:txBody>
      </p:sp>
      <p:sp>
        <p:nvSpPr>
          <p:cNvPr id="767" name="Google Shape;767;p89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00" cy="19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768" name="Google Shape;768;p89"/>
          <p:cNvSpPr txBox="1"/>
          <p:nvPr/>
        </p:nvSpPr>
        <p:spPr>
          <a:xfrm>
            <a:off x="550875" y="1484325"/>
            <a:ext cx="11304300" cy="5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2F2F2"/>
                </a:solidFill>
              </a:rPr>
              <a:t>Сходство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Упорядоченность</a:t>
            </a:r>
            <a:endParaRPr sz="2000">
              <a:solidFill>
                <a:srgbClr val="F2F2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F2F2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2F2F2"/>
                </a:solidFill>
              </a:rPr>
              <a:t>Отличия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Неравномерный шаг времени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Структурированные данные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Произвольные типы полей</a:t>
            </a:r>
            <a:endParaRPr sz="2000">
              <a:solidFill>
                <a:srgbClr val="F2F2F2"/>
              </a:solidFill>
            </a:endParaRPr>
          </a:p>
        </p:txBody>
      </p:sp>
      <p:cxnSp>
        <p:nvCxnSpPr>
          <p:cNvPr id="769" name="Google Shape;769;p89"/>
          <p:cNvCxnSpPr/>
          <p:nvPr/>
        </p:nvCxnSpPr>
        <p:spPr>
          <a:xfrm>
            <a:off x="6848725" y="4465900"/>
            <a:ext cx="4416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0" name="Google Shape;770;p89"/>
          <p:cNvSpPr txBox="1"/>
          <p:nvPr/>
        </p:nvSpPr>
        <p:spPr>
          <a:xfrm>
            <a:off x="8578225" y="4499563"/>
            <a:ext cx="9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Время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89"/>
          <p:cNvCxnSpPr/>
          <p:nvPr/>
        </p:nvCxnSpPr>
        <p:spPr>
          <a:xfrm rot="10800000">
            <a:off x="6848725" y="2219750"/>
            <a:ext cx="0" cy="2251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2" name="Google Shape;772;p89"/>
          <p:cNvSpPr/>
          <p:nvPr/>
        </p:nvSpPr>
        <p:spPr>
          <a:xfrm>
            <a:off x="7129125" y="2349250"/>
            <a:ext cx="3822175" cy="1479125"/>
          </a:xfrm>
          <a:custGeom>
            <a:avLst/>
            <a:gdLst/>
            <a:ahLst/>
            <a:cxnLst/>
            <a:rect l="l" t="t" r="r" b="b"/>
            <a:pathLst>
              <a:path w="152887" h="59165" extrusionOk="0">
                <a:moveTo>
                  <a:pt x="0" y="33842"/>
                </a:moveTo>
                <a:cubicBezTo>
                  <a:pt x="3451" y="37624"/>
                  <a:pt x="11281" y="53085"/>
                  <a:pt x="20704" y="56536"/>
                </a:cubicBezTo>
                <a:cubicBezTo>
                  <a:pt x="30127" y="59987"/>
                  <a:pt x="46053" y="60717"/>
                  <a:pt x="56537" y="54546"/>
                </a:cubicBezTo>
                <a:cubicBezTo>
                  <a:pt x="67021" y="48375"/>
                  <a:pt x="71201" y="22694"/>
                  <a:pt x="83610" y="19509"/>
                </a:cubicBezTo>
                <a:cubicBezTo>
                  <a:pt x="96019" y="16324"/>
                  <a:pt x="119443" y="38687"/>
                  <a:pt x="130989" y="35435"/>
                </a:cubicBezTo>
                <a:cubicBezTo>
                  <a:pt x="142535" y="32184"/>
                  <a:pt x="149237" y="5906"/>
                  <a:pt x="152887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773" name="Google Shape;773;p89"/>
          <p:cNvCxnSpPr/>
          <p:nvPr/>
        </p:nvCxnSpPr>
        <p:spPr>
          <a:xfrm>
            <a:off x="7129125" y="3195300"/>
            <a:ext cx="0" cy="1254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89"/>
          <p:cNvCxnSpPr/>
          <p:nvPr/>
        </p:nvCxnSpPr>
        <p:spPr>
          <a:xfrm>
            <a:off x="7618375" y="3762650"/>
            <a:ext cx="0" cy="705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89"/>
          <p:cNvCxnSpPr/>
          <p:nvPr/>
        </p:nvCxnSpPr>
        <p:spPr>
          <a:xfrm>
            <a:off x="8120700" y="3829950"/>
            <a:ext cx="0" cy="639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89"/>
          <p:cNvCxnSpPr/>
          <p:nvPr/>
        </p:nvCxnSpPr>
        <p:spPr>
          <a:xfrm>
            <a:off x="10940675" y="2379125"/>
            <a:ext cx="0" cy="2086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89"/>
          <p:cNvCxnSpPr/>
          <p:nvPr/>
        </p:nvCxnSpPr>
        <p:spPr>
          <a:xfrm>
            <a:off x="8578225" y="3712900"/>
            <a:ext cx="0" cy="753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8" name="Google Shape;778;p89"/>
          <p:cNvCxnSpPr/>
          <p:nvPr/>
        </p:nvCxnSpPr>
        <p:spPr>
          <a:xfrm>
            <a:off x="9037125" y="2986325"/>
            <a:ext cx="0" cy="1465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89"/>
          <p:cNvCxnSpPr/>
          <p:nvPr/>
        </p:nvCxnSpPr>
        <p:spPr>
          <a:xfrm>
            <a:off x="9535825" y="2906725"/>
            <a:ext cx="0" cy="1525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89"/>
          <p:cNvCxnSpPr/>
          <p:nvPr/>
        </p:nvCxnSpPr>
        <p:spPr>
          <a:xfrm>
            <a:off x="10009675" y="3175400"/>
            <a:ext cx="0" cy="1290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89"/>
          <p:cNvCxnSpPr/>
          <p:nvPr/>
        </p:nvCxnSpPr>
        <p:spPr>
          <a:xfrm>
            <a:off x="10490550" y="3185350"/>
            <a:ext cx="0" cy="1280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0"/>
          <p:cNvSpPr txBox="1">
            <a:spLocks noGrp="1"/>
          </p:cNvSpPr>
          <p:nvPr>
            <p:ph type="title"/>
          </p:nvPr>
        </p:nvSpPr>
        <p:spPr>
          <a:xfrm>
            <a:off x="550861" y="611436"/>
            <a:ext cx="110904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Связь с другими доменами</a:t>
            </a:r>
          </a:p>
        </p:txBody>
      </p:sp>
      <p:sp>
        <p:nvSpPr>
          <p:cNvPr id="787" name="Google Shape;787;p90"/>
          <p:cNvSpPr txBox="1">
            <a:spLocks noGrp="1"/>
          </p:cNvSpPr>
          <p:nvPr>
            <p:ph type="sldNum" idx="12"/>
          </p:nvPr>
        </p:nvSpPr>
        <p:spPr>
          <a:xfrm>
            <a:off x="8940800" y="6444368"/>
            <a:ext cx="2700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None/>
              </a:pPr>
              <a:t>13</a:t>
            </a:fld>
            <a:endParaRPr dirty="0"/>
          </a:p>
        </p:txBody>
      </p:sp>
      <p:sp>
        <p:nvSpPr>
          <p:cNvPr id="788" name="Google Shape;788;p90"/>
          <p:cNvSpPr/>
          <p:nvPr/>
        </p:nvSpPr>
        <p:spPr>
          <a:xfrm>
            <a:off x="8552025" y="2485975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0"/>
          <p:cNvSpPr txBox="1"/>
          <p:nvPr/>
        </p:nvSpPr>
        <p:spPr>
          <a:xfrm>
            <a:off x="6959600" y="2427175"/>
            <a:ext cx="15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Клиент 1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90"/>
          <p:cNvSpPr txBox="1"/>
          <p:nvPr/>
        </p:nvSpPr>
        <p:spPr>
          <a:xfrm>
            <a:off x="6959600" y="3357625"/>
            <a:ext cx="15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Клиент 2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90"/>
          <p:cNvSpPr txBox="1"/>
          <p:nvPr/>
        </p:nvSpPr>
        <p:spPr>
          <a:xfrm>
            <a:off x="6959600" y="3986425"/>
            <a:ext cx="15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Клиент 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90"/>
          <p:cNvSpPr txBox="1"/>
          <p:nvPr/>
        </p:nvSpPr>
        <p:spPr>
          <a:xfrm>
            <a:off x="6959600" y="3632638"/>
            <a:ext cx="15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…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90"/>
          <p:cNvSpPr/>
          <p:nvPr/>
        </p:nvSpPr>
        <p:spPr>
          <a:xfrm>
            <a:off x="9348025" y="2486100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90"/>
          <p:cNvSpPr/>
          <p:nvPr/>
        </p:nvSpPr>
        <p:spPr>
          <a:xfrm>
            <a:off x="10632837" y="2486100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90"/>
          <p:cNvSpPr/>
          <p:nvPr/>
        </p:nvSpPr>
        <p:spPr>
          <a:xfrm>
            <a:off x="8974425" y="3392575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90"/>
          <p:cNvSpPr/>
          <p:nvPr/>
        </p:nvSpPr>
        <p:spPr>
          <a:xfrm>
            <a:off x="9981337" y="3392575"/>
            <a:ext cx="278100" cy="299400"/>
          </a:xfrm>
          <a:prstGeom prst="rect">
            <a:avLst/>
          </a:prstGeom>
          <a:solidFill>
            <a:srgbClr val="0F7C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90"/>
          <p:cNvSpPr/>
          <p:nvPr/>
        </p:nvSpPr>
        <p:spPr>
          <a:xfrm>
            <a:off x="10983750" y="3392575"/>
            <a:ext cx="278100" cy="299400"/>
          </a:xfrm>
          <a:prstGeom prst="rect">
            <a:avLst/>
          </a:prstGeom>
          <a:solidFill>
            <a:srgbClr val="0F7C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90"/>
          <p:cNvSpPr/>
          <p:nvPr/>
        </p:nvSpPr>
        <p:spPr>
          <a:xfrm>
            <a:off x="8552025" y="4013875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0"/>
          <p:cNvSpPr/>
          <p:nvPr/>
        </p:nvSpPr>
        <p:spPr>
          <a:xfrm>
            <a:off x="10257387" y="4021375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90"/>
          <p:cNvSpPr/>
          <p:nvPr/>
        </p:nvSpPr>
        <p:spPr>
          <a:xfrm>
            <a:off x="10983750" y="4019425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1" name="Google Shape;801;p90"/>
          <p:cNvCxnSpPr/>
          <p:nvPr/>
        </p:nvCxnSpPr>
        <p:spPr>
          <a:xfrm>
            <a:off x="7291850" y="4682088"/>
            <a:ext cx="4416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2" name="Google Shape;802;p90"/>
          <p:cNvSpPr txBox="1"/>
          <p:nvPr/>
        </p:nvSpPr>
        <p:spPr>
          <a:xfrm>
            <a:off x="9021350" y="4715750"/>
            <a:ext cx="9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Время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90"/>
          <p:cNvSpPr/>
          <p:nvPr/>
        </p:nvSpPr>
        <p:spPr>
          <a:xfrm rot="-5400000">
            <a:off x="2044358" y="2486065"/>
            <a:ext cx="2911500" cy="1265100"/>
          </a:xfrm>
          <a:prstGeom prst="ellipse">
            <a:avLst/>
          </a:prstGeom>
          <a:solidFill>
            <a:srgbClr val="FFB800">
              <a:alpha val="38610"/>
            </a:srgbClr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04" name="Google Shape;804;p90"/>
          <p:cNvSpPr/>
          <p:nvPr/>
        </p:nvSpPr>
        <p:spPr>
          <a:xfrm rot="-9331428">
            <a:off x="1089818" y="3123516"/>
            <a:ext cx="2911551" cy="1265070"/>
          </a:xfrm>
          <a:prstGeom prst="ellipse">
            <a:avLst/>
          </a:prstGeom>
          <a:solidFill>
            <a:srgbClr val="2DFF00">
              <a:alpha val="38610"/>
            </a:srgbClr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05" name="Google Shape;805;p90"/>
          <p:cNvSpPr/>
          <p:nvPr/>
        </p:nvSpPr>
        <p:spPr>
          <a:xfrm rot="9276281">
            <a:off x="3086934" y="3123610"/>
            <a:ext cx="2911431" cy="1265024"/>
          </a:xfrm>
          <a:prstGeom prst="ellipse">
            <a:avLst/>
          </a:prstGeom>
          <a:solidFill>
            <a:srgbClr val="FF0000">
              <a:alpha val="38610"/>
            </a:srgbClr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06" name="Google Shape;806;p90"/>
          <p:cNvSpPr/>
          <p:nvPr/>
        </p:nvSpPr>
        <p:spPr>
          <a:xfrm rot="-8099750">
            <a:off x="2888481" y="4355621"/>
            <a:ext cx="2911512" cy="1265155"/>
          </a:xfrm>
          <a:prstGeom prst="ellipse">
            <a:avLst/>
          </a:prstGeom>
          <a:solidFill>
            <a:srgbClr val="1A00FF">
              <a:alpha val="38610"/>
            </a:srgbClr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07" name="Google Shape;807;p90"/>
          <p:cNvSpPr/>
          <p:nvPr/>
        </p:nvSpPr>
        <p:spPr>
          <a:xfrm rot="8100501">
            <a:off x="1291027" y="4355540"/>
            <a:ext cx="2911300" cy="1265155"/>
          </a:xfrm>
          <a:prstGeom prst="ellipse">
            <a:avLst/>
          </a:prstGeom>
          <a:solidFill>
            <a:srgbClr val="FF00AE">
              <a:alpha val="38610"/>
            </a:srgbClr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08" name="Google Shape;808;p90"/>
          <p:cNvSpPr txBox="1"/>
          <p:nvPr/>
        </p:nvSpPr>
        <p:spPr>
          <a:xfrm>
            <a:off x="1711072" y="5057240"/>
            <a:ext cx="155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RecSys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09" name="Google Shape;809;p90"/>
          <p:cNvSpPr txBox="1"/>
          <p:nvPr/>
        </p:nvSpPr>
        <p:spPr>
          <a:xfrm>
            <a:off x="3724415" y="4804009"/>
            <a:ext cx="155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Time</a:t>
            </a:r>
            <a:br>
              <a:rPr lang="ru-RU" sz="2000">
                <a:solidFill>
                  <a:schemeClr val="lt1"/>
                </a:solidFill>
              </a:rPr>
            </a:br>
            <a:r>
              <a:rPr lang="ru-RU" sz="2000">
                <a:solidFill>
                  <a:schemeClr val="lt1"/>
                </a:solidFill>
              </a:rPr>
              <a:t>series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10" name="Google Shape;810;p90"/>
          <p:cNvSpPr txBox="1"/>
          <p:nvPr/>
        </p:nvSpPr>
        <p:spPr>
          <a:xfrm>
            <a:off x="1399840" y="3400872"/>
            <a:ext cx="155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Tabular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11" name="Google Shape;811;p90"/>
          <p:cNvSpPr txBox="1"/>
          <p:nvPr/>
        </p:nvSpPr>
        <p:spPr>
          <a:xfrm>
            <a:off x="2721940" y="2242277"/>
            <a:ext cx="155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Metric</a:t>
            </a:r>
            <a:br>
              <a:rPr lang="ru-RU" sz="2000">
                <a:solidFill>
                  <a:schemeClr val="lt1"/>
                </a:solidFill>
              </a:rPr>
            </a:br>
            <a:r>
              <a:rPr lang="ru-RU" sz="2000">
                <a:solidFill>
                  <a:schemeClr val="lt1"/>
                </a:solidFill>
              </a:rPr>
              <a:t>Learning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12" name="Google Shape;812;p90"/>
          <p:cNvSpPr txBox="1"/>
          <p:nvPr/>
        </p:nvSpPr>
        <p:spPr>
          <a:xfrm>
            <a:off x="3966875" y="2997200"/>
            <a:ext cx="1702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Temporal</a:t>
            </a:r>
            <a:br>
              <a:rPr lang="ru-RU" sz="2000">
                <a:solidFill>
                  <a:schemeClr val="lt1"/>
                </a:solidFill>
              </a:rPr>
            </a:br>
            <a:r>
              <a:rPr lang="ru-RU" sz="2000">
                <a:solidFill>
                  <a:schemeClr val="lt1"/>
                </a:solidFill>
              </a:rPr>
              <a:t>point processes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13" name="Google Shape;813;p90"/>
          <p:cNvSpPr txBox="1"/>
          <p:nvPr/>
        </p:nvSpPr>
        <p:spPr>
          <a:xfrm>
            <a:off x="2774448" y="3984314"/>
            <a:ext cx="1556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chemeClr val="lt1"/>
                </a:solidFill>
              </a:rPr>
              <a:t>TRX</a:t>
            </a:r>
            <a:endParaRPr sz="20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1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</a:pP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Пример: </a:t>
            </a:r>
            <a:r>
              <a:rPr lang="en-US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retail</a:t>
            </a:r>
            <a:endParaRPr lang="ru-RU" spc="-50" dirty="0">
              <a:solidFill>
                <a:srgbClr val="FFFFFF"/>
              </a:solidFill>
              <a:latin typeface="SB Sans Display Semibold"/>
              <a:cs typeface="SB Sans Display Semibold"/>
              <a:sym typeface="SB Sans Display Semibold"/>
            </a:endParaRPr>
          </a:p>
        </p:txBody>
      </p:sp>
      <p:sp>
        <p:nvSpPr>
          <p:cNvPr id="820" name="Google Shape;820;p91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00" cy="19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821" name="Google Shape;82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113" y="1268974"/>
            <a:ext cx="6048676" cy="453652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1"/>
          <p:cNvSpPr txBox="1"/>
          <p:nvPr/>
        </p:nvSpPr>
        <p:spPr>
          <a:xfrm>
            <a:off x="550875" y="1484325"/>
            <a:ext cx="11304300" cy="5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F2F2F2"/>
                </a:solidFill>
              </a:rPr>
              <a:t>Покупки</a:t>
            </a:r>
            <a:endParaRPr sz="22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ID магазина</a:t>
            </a:r>
            <a:endParaRPr sz="20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Дата покупки</a:t>
            </a:r>
            <a:endParaRPr sz="20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Сумма покупки</a:t>
            </a:r>
            <a:endParaRPr sz="20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Категории товаров</a:t>
            </a:r>
            <a:endParaRPr sz="20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Номер карты клиента</a:t>
            </a:r>
            <a:endParaRPr sz="2000" dirty="0">
              <a:solidFill>
                <a:srgbClr val="F2F2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F2F2F2"/>
                </a:solidFill>
              </a:rPr>
              <a:t>Задачи</a:t>
            </a:r>
            <a:endParaRPr sz="20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Оценить спрос на будущий месяц</a:t>
            </a:r>
            <a:endParaRPr sz="20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Предложить бонусную программу</a:t>
            </a:r>
            <a:endParaRPr sz="20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Сегментировать покупателей</a:t>
            </a:r>
            <a:endParaRPr sz="20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Распознать покупателей</a:t>
            </a:r>
            <a:br>
              <a:rPr lang="ru-RU" sz="2000" dirty="0">
                <a:solidFill>
                  <a:srgbClr val="F2F2F2"/>
                </a:solidFill>
              </a:rPr>
            </a:br>
            <a:r>
              <a:rPr lang="ru-RU" sz="2000" dirty="0">
                <a:solidFill>
                  <a:srgbClr val="F2F2F2"/>
                </a:solidFill>
              </a:rPr>
              <a:t>(пол, возраст и др.)</a:t>
            </a:r>
            <a:endParaRPr sz="2000" dirty="0">
              <a:solidFill>
                <a:srgbClr val="F2F2F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rgbClr val="F2F2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 dirty="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3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Пример: медицина</a:t>
            </a:r>
          </a:p>
        </p:txBody>
      </p:sp>
      <p:sp>
        <p:nvSpPr>
          <p:cNvPr id="838" name="Google Shape;838;p93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00" cy="19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839" name="Google Shape;839;p93"/>
          <p:cNvSpPr txBox="1"/>
          <p:nvPr/>
        </p:nvSpPr>
        <p:spPr>
          <a:xfrm>
            <a:off x="550875" y="1484325"/>
            <a:ext cx="11304300" cy="5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2F2F2"/>
                </a:solidFill>
              </a:rPr>
              <a:t>События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ID пациента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Время визита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Результаты анализов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Назначенные лекарства</a:t>
            </a:r>
            <a:endParaRPr sz="2000">
              <a:solidFill>
                <a:srgbClr val="F2F2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2F2F2"/>
                </a:solidFill>
              </a:rPr>
              <a:t>Задачи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Предсказать динамику состояния пациента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Предложить диагноз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Оценить эффективность лечения</a:t>
            </a:r>
            <a:endParaRPr sz="2000">
              <a:solidFill>
                <a:srgbClr val="F2F2F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F2F2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F2F2F2"/>
              </a:solidFill>
            </a:endParaRPr>
          </a:p>
        </p:txBody>
      </p:sp>
      <p:sp>
        <p:nvSpPr>
          <p:cNvPr id="840" name="Google Shape;840;p93"/>
          <p:cNvSpPr/>
          <p:nvPr/>
        </p:nvSpPr>
        <p:spPr>
          <a:xfrm>
            <a:off x="8004175" y="1916125"/>
            <a:ext cx="2623200" cy="2623200"/>
          </a:xfrm>
          <a:prstGeom prst="plus">
            <a:avLst>
              <a:gd name="adj" fmla="val 30772"/>
            </a:avLst>
          </a:prstGeom>
          <a:solidFill>
            <a:srgbClr val="79F993"/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2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Пример: банки</a:t>
            </a:r>
          </a:p>
        </p:txBody>
      </p:sp>
      <p:sp>
        <p:nvSpPr>
          <p:cNvPr id="829" name="Google Shape;829;p92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00" cy="19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dirty="0"/>
          </a:p>
        </p:txBody>
      </p:sp>
      <p:sp>
        <p:nvSpPr>
          <p:cNvPr id="830" name="Google Shape;830;p92"/>
          <p:cNvSpPr txBox="1"/>
          <p:nvPr/>
        </p:nvSpPr>
        <p:spPr>
          <a:xfrm>
            <a:off x="550875" y="1484325"/>
            <a:ext cx="11304300" cy="5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2F2F2"/>
                </a:solidFill>
              </a:rPr>
              <a:t>Транзакции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ID банкомата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Номер карты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Банк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Сумма операции</a:t>
            </a:r>
            <a:endParaRPr sz="2000">
              <a:solidFill>
                <a:srgbClr val="F2F2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2F2F2"/>
                </a:solidFill>
              </a:rPr>
              <a:t>Задачи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Прогнозирование суммарного объема</a:t>
            </a:r>
            <a:br>
              <a:rPr lang="ru-RU" sz="2000">
                <a:solidFill>
                  <a:srgbClr val="F2F2F2"/>
                </a:solidFill>
              </a:rPr>
            </a:br>
            <a:r>
              <a:rPr lang="ru-RU" sz="2000">
                <a:solidFill>
                  <a:srgbClr val="F2F2F2"/>
                </a:solidFill>
              </a:rPr>
              <a:t>операций на неделю / месяц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Оценка колебаний объема наличных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Поиск подозрительных операций</a:t>
            </a:r>
            <a:endParaRPr sz="200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>
                <a:solidFill>
                  <a:srgbClr val="F2F2F2"/>
                </a:solidFill>
              </a:rPr>
              <a:t>Рекомендация продуктов банка</a:t>
            </a:r>
            <a:endParaRPr sz="2000">
              <a:solidFill>
                <a:srgbClr val="F2F2F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F2F2F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F2F2F2"/>
              </a:solidFill>
            </a:endParaRPr>
          </a:p>
        </p:txBody>
      </p:sp>
      <p:pic>
        <p:nvPicPr>
          <p:cNvPr id="831" name="Google Shape;831;p92"/>
          <p:cNvPicPr preferRelativeResize="0"/>
          <p:nvPr/>
        </p:nvPicPr>
        <p:blipFill rotWithShape="1">
          <a:blip r:embed="rId3">
            <a:alphaModFix/>
          </a:blip>
          <a:srcRect l="12242"/>
          <a:stretch/>
        </p:blipFill>
        <p:spPr>
          <a:xfrm>
            <a:off x="7314963" y="1785038"/>
            <a:ext cx="3671572" cy="370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BA52BDBA-201F-6135-900A-7DBB5C4CC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04664"/>
            <a:ext cx="9471322" cy="122413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Транзакционные данные</a:t>
            </a:r>
            <a:r>
              <a:rPr lang="en-US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 – </a:t>
            </a: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пример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41E49-21CA-46D5-2CED-81653A47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81" y="1592696"/>
            <a:ext cx="10440365" cy="486064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AEB33DE-04E2-96E2-99E2-202655369677}"/>
              </a:ext>
            </a:extLst>
          </p:cNvPr>
          <p:cNvSpPr/>
          <p:nvPr/>
        </p:nvSpPr>
        <p:spPr>
          <a:xfrm>
            <a:off x="2093953" y="4861295"/>
            <a:ext cx="706056" cy="17130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8994453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98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94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Основные задачи</a:t>
            </a:r>
          </a:p>
        </p:txBody>
      </p:sp>
      <p:sp>
        <p:nvSpPr>
          <p:cNvPr id="847" name="Google Shape;847;p94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00" cy="19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18</a:t>
            </a:fld>
            <a:endParaRPr/>
          </a:p>
        </p:txBody>
      </p:sp>
      <p:sp>
        <p:nvSpPr>
          <p:cNvPr id="848" name="Google Shape;848;p94"/>
          <p:cNvSpPr/>
          <p:nvPr/>
        </p:nvSpPr>
        <p:spPr>
          <a:xfrm>
            <a:off x="550850" y="4747025"/>
            <a:ext cx="10304400" cy="1763400"/>
          </a:xfrm>
          <a:prstGeom prst="roundRect">
            <a:avLst>
              <a:gd name="adj" fmla="val 16667"/>
            </a:avLst>
          </a:prstGeom>
          <a:solidFill>
            <a:srgbClr val="FEFFFF">
              <a:alpha val="9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49" name="Google Shape;849;p94"/>
          <p:cNvSpPr/>
          <p:nvPr/>
        </p:nvSpPr>
        <p:spPr>
          <a:xfrm>
            <a:off x="1487500" y="2764813"/>
            <a:ext cx="9983400" cy="1763400"/>
          </a:xfrm>
          <a:prstGeom prst="roundRect">
            <a:avLst>
              <a:gd name="adj" fmla="val 16667"/>
            </a:avLst>
          </a:prstGeom>
          <a:solidFill>
            <a:srgbClr val="FEFFFF">
              <a:alpha val="9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0" name="Google Shape;850;p94"/>
          <p:cNvSpPr/>
          <p:nvPr/>
        </p:nvSpPr>
        <p:spPr>
          <a:xfrm>
            <a:off x="434950" y="1202337"/>
            <a:ext cx="9042300" cy="1321200"/>
          </a:xfrm>
          <a:prstGeom prst="roundRect">
            <a:avLst>
              <a:gd name="adj" fmla="val 16667"/>
            </a:avLst>
          </a:prstGeom>
          <a:solidFill>
            <a:srgbClr val="FEFFFF">
              <a:alpha val="9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1" name="Google Shape;851;p94"/>
          <p:cNvSpPr txBox="1"/>
          <p:nvPr/>
        </p:nvSpPr>
        <p:spPr>
          <a:xfrm>
            <a:off x="550875" y="1351038"/>
            <a:ext cx="57699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rgbClr val="F2F2F2"/>
                </a:solidFill>
              </a:rPr>
              <a:t>Прогнозирование</a:t>
            </a:r>
            <a:endParaRPr sz="1800" dirty="0">
              <a:solidFill>
                <a:srgbClr val="F2F2F2"/>
              </a:solidFill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</a:pPr>
            <a:r>
              <a:rPr lang="ru-RU" sz="1800" dirty="0">
                <a:solidFill>
                  <a:srgbClr val="F2F2F2"/>
                </a:solidFill>
              </a:rPr>
              <a:t>Какие действия совершит клиент?</a:t>
            </a:r>
            <a:endParaRPr sz="1800" dirty="0">
              <a:solidFill>
                <a:srgbClr val="F2F2F2"/>
              </a:solidFill>
            </a:endParaRPr>
          </a:p>
        </p:txBody>
      </p:sp>
      <p:sp>
        <p:nvSpPr>
          <p:cNvPr id="852" name="Google Shape;852;p94"/>
          <p:cNvSpPr/>
          <p:nvPr/>
        </p:nvSpPr>
        <p:spPr>
          <a:xfrm>
            <a:off x="5890125" y="1654913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94"/>
          <p:cNvSpPr/>
          <p:nvPr/>
        </p:nvSpPr>
        <p:spPr>
          <a:xfrm>
            <a:off x="6447000" y="1655038"/>
            <a:ext cx="278100" cy="299400"/>
          </a:xfrm>
          <a:prstGeom prst="rect">
            <a:avLst/>
          </a:prstGeom>
          <a:solidFill>
            <a:srgbClr val="2BC7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94"/>
          <p:cNvSpPr/>
          <p:nvPr/>
        </p:nvSpPr>
        <p:spPr>
          <a:xfrm>
            <a:off x="7470275" y="1655038"/>
            <a:ext cx="278100" cy="299400"/>
          </a:xfrm>
          <a:prstGeom prst="rect">
            <a:avLst/>
          </a:prstGeom>
          <a:solidFill>
            <a:srgbClr val="0F7C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5" name="Google Shape;855;p94"/>
          <p:cNvCxnSpPr/>
          <p:nvPr/>
        </p:nvCxnSpPr>
        <p:spPr>
          <a:xfrm>
            <a:off x="5716300" y="2163838"/>
            <a:ext cx="3374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6" name="Google Shape;856;p94"/>
          <p:cNvSpPr/>
          <p:nvPr/>
        </p:nvSpPr>
        <p:spPr>
          <a:xfrm>
            <a:off x="8254413" y="1441075"/>
            <a:ext cx="622500" cy="622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FFC000"/>
                </a:solidFill>
                <a:latin typeface="Play"/>
                <a:ea typeface="Play"/>
                <a:cs typeface="Play"/>
                <a:sym typeface="Play"/>
              </a:rPr>
              <a:t>?</a:t>
            </a:r>
            <a:endParaRPr sz="2800">
              <a:solidFill>
                <a:srgbClr val="FFC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57" name="Google Shape;857;p94"/>
          <p:cNvSpPr/>
          <p:nvPr/>
        </p:nvSpPr>
        <p:spPr>
          <a:xfrm>
            <a:off x="7871162" y="3812575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94"/>
          <p:cNvSpPr/>
          <p:nvPr/>
        </p:nvSpPr>
        <p:spPr>
          <a:xfrm>
            <a:off x="10473162" y="3812700"/>
            <a:ext cx="278100" cy="2994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9" name="Google Shape;859;p94"/>
          <p:cNvCxnSpPr/>
          <p:nvPr/>
        </p:nvCxnSpPr>
        <p:spPr>
          <a:xfrm>
            <a:off x="7666613" y="4321488"/>
            <a:ext cx="34047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0" name="Google Shape;860;p94"/>
          <p:cNvSpPr/>
          <p:nvPr/>
        </p:nvSpPr>
        <p:spPr>
          <a:xfrm>
            <a:off x="9443912" y="3818125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94"/>
          <p:cNvSpPr/>
          <p:nvPr/>
        </p:nvSpPr>
        <p:spPr>
          <a:xfrm>
            <a:off x="8431987" y="3812575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94"/>
          <p:cNvSpPr/>
          <p:nvPr/>
        </p:nvSpPr>
        <p:spPr>
          <a:xfrm>
            <a:off x="9958537" y="3812700"/>
            <a:ext cx="278100" cy="2994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94"/>
          <p:cNvCxnSpPr/>
          <p:nvPr/>
        </p:nvCxnSpPr>
        <p:spPr>
          <a:xfrm rot="10800000" flipH="1">
            <a:off x="8576563" y="3425175"/>
            <a:ext cx="642300" cy="284100"/>
          </a:xfrm>
          <a:prstGeom prst="bentConnector3">
            <a:avLst>
              <a:gd name="adj1" fmla="val -459"/>
            </a:avLst>
          </a:prstGeom>
          <a:noFill/>
          <a:ln w="28575" cap="flat" cmpd="sng">
            <a:solidFill>
              <a:srgbClr val="FE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64" name="Google Shape;864;p94"/>
          <p:cNvSpPr txBox="1"/>
          <p:nvPr/>
        </p:nvSpPr>
        <p:spPr>
          <a:xfrm>
            <a:off x="7470275" y="2917988"/>
            <a:ext cx="206302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FFFF"/>
                </a:solidFill>
              </a:rPr>
              <a:t>Предсказание</a:t>
            </a:r>
            <a:endParaRPr sz="18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94"/>
          <p:cNvSpPr/>
          <p:nvPr/>
        </p:nvSpPr>
        <p:spPr>
          <a:xfrm>
            <a:off x="10473162" y="3266375"/>
            <a:ext cx="278100" cy="2994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94"/>
          <p:cNvSpPr/>
          <p:nvPr/>
        </p:nvSpPr>
        <p:spPr>
          <a:xfrm>
            <a:off x="9443912" y="3271800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94"/>
          <p:cNvSpPr/>
          <p:nvPr/>
        </p:nvSpPr>
        <p:spPr>
          <a:xfrm>
            <a:off x="9798638" y="3152788"/>
            <a:ext cx="597900" cy="1118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C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68" name="Google Shape;868;p94"/>
          <p:cNvSpPr txBox="1"/>
          <p:nvPr/>
        </p:nvSpPr>
        <p:spPr>
          <a:xfrm>
            <a:off x="9840338" y="3154488"/>
            <a:ext cx="51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FFC000"/>
                </a:solidFill>
              </a:rPr>
              <a:t>!</a:t>
            </a:r>
            <a:endParaRPr sz="2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94"/>
          <p:cNvSpPr/>
          <p:nvPr/>
        </p:nvSpPr>
        <p:spPr>
          <a:xfrm>
            <a:off x="5520075" y="5827738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94"/>
          <p:cNvSpPr/>
          <p:nvPr/>
        </p:nvSpPr>
        <p:spPr>
          <a:xfrm>
            <a:off x="8122075" y="5827863"/>
            <a:ext cx="278100" cy="2994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1" name="Google Shape;871;p94"/>
          <p:cNvCxnSpPr/>
          <p:nvPr/>
        </p:nvCxnSpPr>
        <p:spPr>
          <a:xfrm>
            <a:off x="5417013" y="6336650"/>
            <a:ext cx="316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2" name="Google Shape;872;p94"/>
          <p:cNvSpPr/>
          <p:nvPr/>
        </p:nvSpPr>
        <p:spPr>
          <a:xfrm>
            <a:off x="7092825" y="5833288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94"/>
          <p:cNvSpPr/>
          <p:nvPr/>
        </p:nvSpPr>
        <p:spPr>
          <a:xfrm>
            <a:off x="6080900" y="5827738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94"/>
          <p:cNvSpPr/>
          <p:nvPr/>
        </p:nvSpPr>
        <p:spPr>
          <a:xfrm>
            <a:off x="5521000" y="5158125"/>
            <a:ext cx="2879100" cy="471300"/>
          </a:xfrm>
          <a:prstGeom prst="roundRect">
            <a:avLst>
              <a:gd name="adj" fmla="val 16667"/>
            </a:avLst>
          </a:prstGeom>
          <a:solidFill>
            <a:srgbClr val="0F8290"/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Model</a:t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875" name="Google Shape;875;p94"/>
          <p:cNvCxnSpPr/>
          <p:nvPr/>
        </p:nvCxnSpPr>
        <p:spPr>
          <a:xfrm>
            <a:off x="8657300" y="5396325"/>
            <a:ext cx="270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6" name="Google Shape;876;p94"/>
          <p:cNvCxnSpPr>
            <a:stCxn id="874" idx="0"/>
          </p:cNvCxnSpPr>
          <p:nvPr/>
        </p:nvCxnSpPr>
        <p:spPr>
          <a:xfrm rot="10800000">
            <a:off x="6960550" y="4954425"/>
            <a:ext cx="0" cy="203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94"/>
          <p:cNvSpPr/>
          <p:nvPr/>
        </p:nvSpPr>
        <p:spPr>
          <a:xfrm>
            <a:off x="9006625" y="5173875"/>
            <a:ext cx="1428600" cy="416700"/>
          </a:xfrm>
          <a:prstGeom prst="rect">
            <a:avLst/>
          </a:prstGeom>
          <a:solidFill>
            <a:srgbClr val="F8A61A"/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Embedding</a:t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878" name="Google Shape;878;p94"/>
          <p:cNvCxnSpPr/>
          <p:nvPr/>
        </p:nvCxnSpPr>
        <p:spPr>
          <a:xfrm>
            <a:off x="6971300" y="4967813"/>
            <a:ext cx="16869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9" name="Google Shape;879;p94"/>
          <p:cNvCxnSpPr/>
          <p:nvPr/>
        </p:nvCxnSpPr>
        <p:spPr>
          <a:xfrm rot="10800000">
            <a:off x="8657300" y="4979625"/>
            <a:ext cx="0" cy="416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p94"/>
          <p:cNvSpPr txBox="1"/>
          <p:nvPr/>
        </p:nvSpPr>
        <p:spPr>
          <a:xfrm>
            <a:off x="1700375" y="3052650"/>
            <a:ext cx="57699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2F2F2"/>
                </a:solidFill>
              </a:rPr>
              <a:t>Поиск аномалий</a:t>
            </a:r>
            <a:endParaRPr sz="1800">
              <a:solidFill>
                <a:srgbClr val="F2F2F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</a:pPr>
            <a:r>
              <a:rPr lang="ru-RU" sz="1800">
                <a:solidFill>
                  <a:srgbClr val="F2F2F2"/>
                </a:solidFill>
              </a:rPr>
              <a:t>Оценка правдоподобия событий</a:t>
            </a:r>
            <a:endParaRPr sz="1800">
              <a:solidFill>
                <a:srgbClr val="F2F2F2"/>
              </a:solidFill>
            </a:endParaRPr>
          </a:p>
        </p:txBody>
      </p:sp>
      <p:sp>
        <p:nvSpPr>
          <p:cNvPr id="881" name="Google Shape;881;p94"/>
          <p:cNvSpPr txBox="1"/>
          <p:nvPr/>
        </p:nvSpPr>
        <p:spPr>
          <a:xfrm>
            <a:off x="695325" y="4983275"/>
            <a:ext cx="5769900" cy="15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2F2F2"/>
                </a:solidFill>
              </a:rPr>
              <a:t>Цифровой след</a:t>
            </a:r>
            <a:endParaRPr sz="1800">
              <a:solidFill>
                <a:srgbClr val="F2F2F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</a:pPr>
            <a:r>
              <a:rPr lang="ru-RU" sz="1800">
                <a:solidFill>
                  <a:srgbClr val="F2F2F2"/>
                </a:solidFill>
              </a:rPr>
              <a:t>Эмбеддинг истории клиента</a:t>
            </a:r>
            <a:endParaRPr sz="1800">
              <a:solidFill>
                <a:srgbClr val="F2F2F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Char char="●"/>
            </a:pPr>
            <a:r>
              <a:rPr lang="ru-RU" sz="1800">
                <a:solidFill>
                  <a:srgbClr val="F2F2F2"/>
                </a:solidFill>
              </a:rPr>
              <a:t>Признаки для продуктовых задач</a:t>
            </a:r>
            <a:endParaRPr sz="1800">
              <a:solidFill>
                <a:srgbClr val="F2F2F2"/>
              </a:solidFill>
            </a:endParaRPr>
          </a:p>
        </p:txBody>
      </p:sp>
      <p:sp>
        <p:nvSpPr>
          <p:cNvPr id="882" name="Google Shape;882;p94"/>
          <p:cNvSpPr/>
          <p:nvPr/>
        </p:nvSpPr>
        <p:spPr>
          <a:xfrm>
            <a:off x="9006625" y="5855525"/>
            <a:ext cx="1428600" cy="4167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Prediction</a:t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883" name="Google Shape;883;p94"/>
          <p:cNvCxnSpPr>
            <a:stCxn id="877" idx="2"/>
            <a:endCxn id="882" idx="0"/>
          </p:cNvCxnSpPr>
          <p:nvPr/>
        </p:nvCxnSpPr>
        <p:spPr>
          <a:xfrm>
            <a:off x="9720925" y="5590575"/>
            <a:ext cx="0" cy="2649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5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Пример: прогнозирование</a:t>
            </a:r>
          </a:p>
        </p:txBody>
      </p:sp>
      <p:sp>
        <p:nvSpPr>
          <p:cNvPr id="890" name="Google Shape;890;p95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00" cy="19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sp>
        <p:nvSpPr>
          <p:cNvPr id="891" name="Google Shape;891;p95"/>
          <p:cNvSpPr/>
          <p:nvPr/>
        </p:nvSpPr>
        <p:spPr>
          <a:xfrm>
            <a:off x="6814700" y="4864788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95"/>
          <p:cNvSpPr/>
          <p:nvPr/>
        </p:nvSpPr>
        <p:spPr>
          <a:xfrm>
            <a:off x="9416700" y="4864913"/>
            <a:ext cx="278100" cy="2994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3" name="Google Shape;893;p95"/>
          <p:cNvCxnSpPr/>
          <p:nvPr/>
        </p:nvCxnSpPr>
        <p:spPr>
          <a:xfrm>
            <a:off x="6711638" y="5373700"/>
            <a:ext cx="31656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4" name="Google Shape;894;p95"/>
          <p:cNvSpPr/>
          <p:nvPr/>
        </p:nvSpPr>
        <p:spPr>
          <a:xfrm>
            <a:off x="8387450" y="4870338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95"/>
          <p:cNvSpPr/>
          <p:nvPr/>
        </p:nvSpPr>
        <p:spPr>
          <a:xfrm>
            <a:off x="7375525" y="4864788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95"/>
          <p:cNvSpPr/>
          <p:nvPr/>
        </p:nvSpPr>
        <p:spPr>
          <a:xfrm>
            <a:off x="6815625" y="4195175"/>
            <a:ext cx="2879100" cy="471300"/>
          </a:xfrm>
          <a:prstGeom prst="roundRect">
            <a:avLst>
              <a:gd name="adj" fmla="val 16667"/>
            </a:avLst>
          </a:prstGeom>
          <a:solidFill>
            <a:srgbClr val="0F8290"/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Model</a:t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897" name="Google Shape;897;p95"/>
          <p:cNvCxnSpPr>
            <a:stCxn id="896" idx="0"/>
          </p:cNvCxnSpPr>
          <p:nvPr/>
        </p:nvCxnSpPr>
        <p:spPr>
          <a:xfrm rot="10800000">
            <a:off x="8255175" y="3991475"/>
            <a:ext cx="0" cy="203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" name="Google Shape;898;p95"/>
          <p:cNvCxnSpPr/>
          <p:nvPr/>
        </p:nvCxnSpPr>
        <p:spPr>
          <a:xfrm>
            <a:off x="8265925" y="4004863"/>
            <a:ext cx="24468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95"/>
          <p:cNvCxnSpPr/>
          <p:nvPr/>
        </p:nvCxnSpPr>
        <p:spPr>
          <a:xfrm rot="10800000">
            <a:off x="10704525" y="4016675"/>
            <a:ext cx="0" cy="416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900" name="Google Shape;900;p95"/>
          <p:cNvSpPr/>
          <p:nvPr/>
        </p:nvSpPr>
        <p:spPr>
          <a:xfrm>
            <a:off x="10393263" y="4703375"/>
            <a:ext cx="622500" cy="622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FFC000"/>
                </a:solidFill>
                <a:latin typeface="Play"/>
                <a:ea typeface="Play"/>
                <a:cs typeface="Play"/>
                <a:sym typeface="Play"/>
              </a:rPr>
              <a:t>?</a:t>
            </a:r>
            <a:endParaRPr sz="2800">
              <a:solidFill>
                <a:srgbClr val="FFC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01" name="Google Shape;901;p95"/>
          <p:cNvSpPr txBox="1"/>
          <p:nvPr/>
        </p:nvSpPr>
        <p:spPr>
          <a:xfrm>
            <a:off x="7815650" y="5373613"/>
            <a:ext cx="9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Время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95"/>
          <p:cNvSpPr txBox="1"/>
          <p:nvPr/>
        </p:nvSpPr>
        <p:spPr>
          <a:xfrm>
            <a:off x="550875" y="1484325"/>
            <a:ext cx="5893200" cy="5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lang="ru-RU" sz="2200">
                <a:solidFill>
                  <a:srgbClr val="F2F2F2"/>
                </a:solidFill>
              </a:rPr>
              <a:t>Кодирование признаков</a:t>
            </a:r>
            <a:endParaRPr sz="2000">
              <a:solidFill>
                <a:srgbClr val="F2F2F2"/>
              </a:solidFill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○"/>
            </a:pPr>
            <a:r>
              <a:rPr lang="ru-RU" sz="2000">
                <a:solidFill>
                  <a:srgbClr val="F2F2F2"/>
                </a:solidFill>
              </a:rPr>
              <a:t>Категориальные: эмбеддинг</a:t>
            </a:r>
            <a:endParaRPr sz="2000">
              <a:solidFill>
                <a:srgbClr val="F2F2F2"/>
              </a:solidFill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○"/>
            </a:pPr>
            <a:r>
              <a:rPr lang="ru-RU" sz="2000">
                <a:solidFill>
                  <a:srgbClr val="F2F2F2"/>
                </a:solidFill>
              </a:rPr>
              <a:t>Числовые: нормировка</a:t>
            </a:r>
            <a:endParaRPr sz="2000">
              <a:solidFill>
                <a:srgbClr val="F2F2F2"/>
              </a:solidFill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○"/>
            </a:pPr>
            <a:r>
              <a:rPr lang="ru-RU" sz="2000">
                <a:solidFill>
                  <a:srgbClr val="F2F2F2"/>
                </a:solidFill>
              </a:rPr>
              <a:t>Текстовые: либо как кат. либо LM</a:t>
            </a:r>
            <a:endParaRPr sz="2000">
              <a:solidFill>
                <a:srgbClr val="F2F2F2"/>
              </a:solidFill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○"/>
            </a:pPr>
            <a:r>
              <a:rPr lang="ru-RU" sz="2000">
                <a:solidFill>
                  <a:srgbClr val="F2F2F2"/>
                </a:solidFill>
              </a:rPr>
              <a:t>Дата: набор специальных признаков</a:t>
            </a:r>
            <a:endParaRPr sz="2000">
              <a:solidFill>
                <a:srgbClr val="F2F2F2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lang="ru-RU" sz="2200">
                <a:solidFill>
                  <a:srgbClr val="F2F2F2"/>
                </a:solidFill>
              </a:rPr>
              <a:t>Архитектура</a:t>
            </a:r>
            <a:endParaRPr sz="2000">
              <a:solidFill>
                <a:srgbClr val="F2F2F2"/>
              </a:solidFill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○"/>
            </a:pPr>
            <a:r>
              <a:rPr lang="ru-RU" sz="2000">
                <a:solidFill>
                  <a:srgbClr val="F2F2F2"/>
                </a:solidFill>
              </a:rPr>
              <a:t>Transformer / RNN / SSM</a:t>
            </a:r>
            <a:endParaRPr sz="2000">
              <a:solidFill>
                <a:srgbClr val="F2F2F2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lang="ru-RU" sz="2200">
                <a:solidFill>
                  <a:srgbClr val="F2F2F2"/>
                </a:solidFill>
              </a:rPr>
              <a:t>Loss</a:t>
            </a:r>
            <a:endParaRPr sz="2000">
              <a:solidFill>
                <a:srgbClr val="F2F2F2"/>
              </a:solidFill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○"/>
            </a:pPr>
            <a:r>
              <a:rPr lang="ru-RU" sz="2000">
                <a:solidFill>
                  <a:srgbClr val="F2F2F2"/>
                </a:solidFill>
              </a:rPr>
              <a:t>Cross-entropy</a:t>
            </a:r>
            <a:endParaRPr sz="2000">
              <a:solidFill>
                <a:srgbClr val="F2F2F2"/>
              </a:solidFill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○"/>
            </a:pPr>
            <a:r>
              <a:rPr lang="ru-RU" sz="2000">
                <a:solidFill>
                  <a:srgbClr val="F2F2F2"/>
                </a:solidFill>
              </a:rPr>
              <a:t>MAE/MSE</a:t>
            </a:r>
            <a:endParaRPr sz="2000">
              <a:solidFill>
                <a:srgbClr val="F2F2F2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lang="ru-RU" sz="2200">
                <a:solidFill>
                  <a:srgbClr val="F2F2F2"/>
                </a:solidFill>
              </a:rPr>
              <a:t>Метрики</a:t>
            </a:r>
            <a:endParaRPr sz="2000">
              <a:solidFill>
                <a:srgbClr val="F2F2F2"/>
              </a:solidFill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○"/>
            </a:pPr>
            <a:r>
              <a:rPr lang="ru-RU" sz="2000">
                <a:solidFill>
                  <a:srgbClr val="F2F2F2"/>
                </a:solidFill>
              </a:rPr>
              <a:t>Accuracy</a:t>
            </a:r>
            <a:endParaRPr sz="2000">
              <a:solidFill>
                <a:srgbClr val="F2F2F2"/>
              </a:solidFill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○"/>
            </a:pPr>
            <a:r>
              <a:rPr lang="ru-RU" sz="2000">
                <a:solidFill>
                  <a:srgbClr val="F2F2F2"/>
                </a:solidFill>
              </a:rPr>
              <a:t>MAE</a:t>
            </a:r>
            <a:endParaRPr sz="2000">
              <a:solidFill>
                <a:srgbClr val="F2F2F2"/>
              </a:solidFill>
            </a:endParaRPr>
          </a:p>
        </p:txBody>
      </p:sp>
      <p:pic>
        <p:nvPicPr>
          <p:cNvPr id="903" name="Google Shape;90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9850" y="1413725"/>
            <a:ext cx="5122985" cy="12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95"/>
          <p:cNvSpPr txBox="1"/>
          <p:nvPr/>
        </p:nvSpPr>
        <p:spPr>
          <a:xfrm>
            <a:off x="7701338" y="26361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ICASSP 2021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7"/>
          <p:cNvCxnSpPr/>
          <p:nvPr/>
        </p:nvCxnSpPr>
        <p:spPr>
          <a:xfrm>
            <a:off x="695325" y="2276291"/>
            <a:ext cx="57785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3" name="Google Shape;353;p7"/>
          <p:cNvSpPr txBox="1"/>
          <p:nvPr/>
        </p:nvSpPr>
        <p:spPr>
          <a:xfrm>
            <a:off x="695326" y="2492896"/>
            <a:ext cx="5976062" cy="3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С 20 лет - в разработке ПО, путь от стажера до тимлида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В 22 года пошел в аспирантуру Вышки в НН, заинтересовался распознаванием образов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В 24 года досрочно защитил кандидатскую диссертацию, вскоре ушел из индустрии и сосредоточился на науке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В 2016 г защитил докторскую диссертацию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Руководил проектами по CV от Samsung, Huawei, Сбер,…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rPr lang="ru-RU" sz="16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Теперь я представляю: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7"/>
          <p:cNvSpPr txBox="1"/>
          <p:nvPr/>
        </p:nvSpPr>
        <p:spPr>
          <a:xfrm>
            <a:off x="551384" y="692696"/>
            <a:ext cx="4321001" cy="72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lay"/>
              <a:buNone/>
            </a:pPr>
            <a:r>
              <a:rPr lang="ru-RU" sz="3200" b="1" i="0" u="none" strike="noStrike" cap="none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Андрей Савченко</a:t>
            </a:r>
            <a:endParaRPr sz="3200" b="1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5" name="Google Shape;355;p7"/>
          <p:cNvSpPr txBox="1"/>
          <p:nvPr/>
        </p:nvSpPr>
        <p:spPr>
          <a:xfrm>
            <a:off x="695325" y="1628800"/>
            <a:ext cx="50831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93A2"/>
              </a:buClr>
              <a:buSzPts val="2000"/>
              <a:buFont typeface="Arial"/>
              <a:buNone/>
            </a:pPr>
            <a:r>
              <a:rPr lang="ru-RU" sz="2000" b="1" i="0" u="none" strike="noStrike" cap="none" dirty="0">
                <a:solidFill>
                  <a:srgbClr val="1193A2"/>
                </a:solidFill>
                <a:latin typeface="Arial"/>
                <a:ea typeface="Arial"/>
                <a:cs typeface="Arial"/>
                <a:sym typeface="Arial"/>
              </a:rPr>
              <a:t>Научный директор лаборатории ИИ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7" descr="savchenko — копия.png"/>
          <p:cNvPicPr preferRelativeResize="0"/>
          <p:nvPr/>
        </p:nvPicPr>
        <p:blipFill rotWithShape="1">
          <a:blip r:embed="rId3">
            <a:alphaModFix/>
          </a:blip>
          <a:srcRect t="11885" b="11887"/>
          <a:stretch/>
        </p:blipFill>
        <p:spPr>
          <a:xfrm>
            <a:off x="7706852" y="1677403"/>
            <a:ext cx="4284300" cy="5171400"/>
          </a:xfrm>
          <a:prstGeom prst="roundRect">
            <a:avLst>
              <a:gd name="adj" fmla="val 8975"/>
            </a:avLst>
          </a:prstGeom>
          <a:noFill/>
          <a:ln>
            <a:noFill/>
          </a:ln>
        </p:spPr>
      </p:pic>
      <p:pic>
        <p:nvPicPr>
          <p:cNvPr id="357" name="Google Shape;357;p7" descr="C:\Users\avsavchenko\Downloads\sberailab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7836" y="5330594"/>
            <a:ext cx="2847174" cy="131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FD8D9888-2F1A-2345-89B1-C55F4A51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678" y="728323"/>
            <a:ext cx="4130401" cy="5328445"/>
          </a:xfrm>
          <a:prstGeom prst="rect">
            <a:avLst/>
          </a:prstGeom>
        </p:spPr>
      </p:pic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641EF24-2F1F-4ACF-BA59-CC160378BB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B Sans Display" panose="020B0503040504020204" pitchFamily="34" charset="0"/>
              <a:ea typeface="+mn-ea"/>
              <a:cs typeface="+mn-cs"/>
              <a:sym typeface="SB Sans Display" panose="020B050304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597E0-4AC4-4338-AE76-5504DA203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404664"/>
            <a:ext cx="6909192" cy="724269"/>
          </a:xfrm>
        </p:spPr>
        <p:txBody>
          <a:bodyPr>
            <a:noAutofit/>
          </a:bodyPr>
          <a:lstStyle/>
          <a:p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Последовательность транзакций в нейронной сети</a:t>
            </a:r>
            <a:endParaRPr lang="en-US" spc="-50" dirty="0">
              <a:solidFill>
                <a:srgbClr val="FFFFFF"/>
              </a:solidFill>
              <a:latin typeface="SB Sans Display Semibold"/>
              <a:cs typeface="SB Sans Display Semibold"/>
              <a:sym typeface="SB Sans Display Semibold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7D21900-7596-F044-A829-02F3522FEE30}"/>
              </a:ext>
            </a:extLst>
          </p:cNvPr>
          <p:cNvSpPr txBox="1">
            <a:spLocks/>
          </p:cNvSpPr>
          <p:nvPr/>
        </p:nvSpPr>
        <p:spPr>
          <a:xfrm>
            <a:off x="982705" y="1792366"/>
            <a:ext cx="2850479" cy="1715860"/>
          </a:xfrm>
          <a:prstGeom prst="rect">
            <a:avLst/>
          </a:prstGeom>
        </p:spPr>
        <p:txBody>
          <a:bodyPr vert="horz" lIns="0" tIns="0" rIns="0" bIns="0" numCol="1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Embedding Layer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Batch Norm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Concatenation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GRU</a:t>
            </a:r>
            <a:endParaRPr kumimoji="0" lang="x-none" sz="20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F6F2E67A-53CE-6844-A405-94267B367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2" y="3951113"/>
            <a:ext cx="4906055" cy="1361823"/>
          </a:xfrm>
          <a:prstGeom prst="roundRect">
            <a:avLst/>
          </a:prstGeom>
        </p:spPr>
      </p:pic>
      <p:sp>
        <p:nvSpPr>
          <p:cNvPr id="8" name="Google Shape;300;p33"/>
          <p:cNvSpPr txBox="1"/>
          <p:nvPr/>
        </p:nvSpPr>
        <p:spPr>
          <a:xfrm>
            <a:off x="550849" y="6269951"/>
            <a:ext cx="1016845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Babaev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D.,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Savchenko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M.,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Tuzhilin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A., &amp;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Umerenkov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D.  </a:t>
            </a:r>
            <a:r>
              <a:rPr lang="en-GB" sz="1400" dirty="0">
                <a:solidFill>
                  <a:srgbClr val="FEFFFF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SB Sans Display Light"/>
              </a:rPr>
              <a:t>ET-RNN: Applying Deep Learning to Credit Loan Applications // KDD’19</a:t>
            </a:r>
            <a:endParaRPr sz="14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397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5AE9-0EC8-804A-9138-ED54FA3921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12700">
            <a:noFill/>
            <a:miter lim="400000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pc="-50" dirty="0">
                <a:latin typeface="SB Sans Display Semibold"/>
                <a:cs typeface="SB Sans Display Semibold"/>
                <a:sym typeface="SB Sans Display Semibold"/>
              </a:rPr>
              <a:t>Создание универсальной модели на большом объеме неразмеченных данных</a:t>
            </a:r>
            <a:endParaRPr lang="x-none" spc="-50" dirty="0">
              <a:latin typeface="SB Sans Display Semibold"/>
              <a:cs typeface="SB Sans Display Semibold"/>
              <a:sym typeface="SB Sans Display Semibold"/>
            </a:endParaRPr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9F6AD873-EC09-FC40-9DB6-40DD03AB9B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6516" t="5876" r="5064" b="6015"/>
          <a:stretch/>
        </p:blipFill>
        <p:spPr>
          <a:xfrm>
            <a:off x="1663818" y="2766567"/>
            <a:ext cx="3616113" cy="338333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DCDA55-FB25-BD43-B310-F3019CC7376B}"/>
              </a:ext>
            </a:extLst>
          </p:cNvPr>
          <p:cNvSpPr txBox="1"/>
          <p:nvPr/>
        </p:nvSpPr>
        <p:spPr>
          <a:xfrm>
            <a:off x="453857" y="1537962"/>
            <a:ext cx="6036037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1193A2"/>
                </a:solidFill>
                <a:latin typeface="Play"/>
              </a:rPr>
              <a:t>Пример: </a:t>
            </a:r>
            <a:r>
              <a:rPr lang="en-US" sz="1800" dirty="0">
                <a:solidFill>
                  <a:srgbClr val="1193A2"/>
                </a:solidFill>
                <a:latin typeface="Play"/>
              </a:rPr>
              <a:t>End2End </a:t>
            </a:r>
            <a:r>
              <a:rPr lang="ru-RU" sz="1800" dirty="0">
                <a:solidFill>
                  <a:srgbClr val="1193A2"/>
                </a:solidFill>
                <a:latin typeface="Play"/>
              </a:rPr>
              <a:t>обучение под задачу скоринга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193A2"/>
                </a:solidFill>
                <a:latin typeface="Play"/>
              </a:rPr>
              <a:t>ET-RNN </a:t>
            </a:r>
            <a:r>
              <a:rPr lang="ru-RU" sz="1800" dirty="0">
                <a:solidFill>
                  <a:srgbClr val="1193A2"/>
                </a:solidFill>
                <a:latin typeface="Play"/>
              </a:rPr>
              <a:t>обгоняет бустинг по качеству при увеличении количества данных для обучения</a:t>
            </a:r>
          </a:p>
        </p:txBody>
      </p:sp>
      <p:sp>
        <p:nvSpPr>
          <p:cNvPr id="8" name="Объект 4">
            <a:extLst>
              <a:ext uri="{FF2B5EF4-FFF2-40B4-BE49-F238E27FC236}">
                <a16:creationId xmlns:a16="http://schemas.microsoft.com/office/drawing/2014/main" id="{2EB116EE-3046-81CE-8279-05986282958E}"/>
              </a:ext>
            </a:extLst>
          </p:cNvPr>
          <p:cNvSpPr txBox="1">
            <a:spLocks/>
          </p:cNvSpPr>
          <p:nvPr/>
        </p:nvSpPr>
        <p:spPr>
          <a:xfrm>
            <a:off x="7464153" y="1417455"/>
            <a:ext cx="4370026" cy="42222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53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Проблема: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Нейронные сети требуют много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размеченных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  данных для обучения, которые не всегда доступны для решения отдельных задач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ru-RU" sz="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Вариант решения: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                                              </a:t>
            </a:r>
          </a:p>
          <a:p>
            <a:pPr marL="285750" marR="0" lvl="0" indent="-1936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Обучить универсальную модель, с использованием неразмеченных данные, которые доступны в большом объеме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                            </a:t>
            </a:r>
          </a:p>
          <a:p>
            <a:pPr marL="285750" marR="0" lvl="0" indent="-1936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Использовать такую модель адаптируя ее для частных задач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  <a:p>
            <a:pPr marL="285750" marR="0" lvl="0" indent="-1936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Технология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Эмбеддинг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 как результат работы универсальной модели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071490" y="6175025"/>
            <a:ext cx="28007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Количество данных для обучения</a:t>
            </a:r>
            <a:endParaRPr kumimoji="0" lang="x-none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sp>
        <p:nvSpPr>
          <p:cNvPr id="14" name="Прямоугольник 13"/>
          <p:cNvSpPr/>
          <p:nvPr/>
        </p:nvSpPr>
        <p:spPr>
          <a:xfrm rot="16200000">
            <a:off x="185088" y="4253115"/>
            <a:ext cx="2496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Качество результатов модели</a:t>
            </a:r>
          </a:p>
        </p:txBody>
      </p:sp>
      <p:sp>
        <p:nvSpPr>
          <p:cNvPr id="37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683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6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FFFFFF"/>
              </a:buClr>
              <a:buSzPts val="3600"/>
            </a:pP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Пример: извлечение признаков</a:t>
            </a:r>
          </a:p>
        </p:txBody>
      </p:sp>
      <p:sp>
        <p:nvSpPr>
          <p:cNvPr id="911" name="Google Shape;911;p96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00" cy="19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dirty="0"/>
          </a:p>
        </p:txBody>
      </p:sp>
      <p:sp>
        <p:nvSpPr>
          <p:cNvPr id="912" name="Google Shape;912;p96"/>
          <p:cNvSpPr txBox="1"/>
          <p:nvPr/>
        </p:nvSpPr>
        <p:spPr>
          <a:xfrm>
            <a:off x="550875" y="1140311"/>
            <a:ext cx="6054900" cy="23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200" dirty="0" err="1">
                <a:solidFill>
                  <a:srgbClr val="F2F2F2"/>
                </a:solidFill>
              </a:rPr>
              <a:t>Контрастивный</a:t>
            </a:r>
            <a:r>
              <a:rPr lang="ru-RU" sz="2200" dirty="0">
                <a:solidFill>
                  <a:srgbClr val="F2F2F2"/>
                </a:solidFill>
              </a:rPr>
              <a:t> подход</a:t>
            </a:r>
            <a:endParaRPr sz="2200" dirty="0">
              <a:solidFill>
                <a:srgbClr val="F2F2F2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lang="ru-RU" sz="2200" dirty="0" err="1">
                <a:solidFill>
                  <a:srgbClr val="F2F2F2"/>
                </a:solidFill>
              </a:rPr>
              <a:t>Positives</a:t>
            </a:r>
            <a:r>
              <a:rPr lang="ru-RU" sz="2200" dirty="0">
                <a:solidFill>
                  <a:srgbClr val="F2F2F2"/>
                </a:solidFill>
              </a:rPr>
              <a:t>: подцепочки одного клиента</a:t>
            </a:r>
            <a:endParaRPr sz="2200" dirty="0">
              <a:solidFill>
                <a:srgbClr val="F2F2F2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lang="ru-RU" sz="2200" dirty="0" err="1">
                <a:solidFill>
                  <a:srgbClr val="F2F2F2"/>
                </a:solidFill>
              </a:rPr>
              <a:t>Negatives</a:t>
            </a:r>
            <a:r>
              <a:rPr lang="ru-RU" sz="2200" dirty="0">
                <a:solidFill>
                  <a:srgbClr val="F2F2F2"/>
                </a:solidFill>
              </a:rPr>
              <a:t>: цепочки разных клиентов</a:t>
            </a:r>
            <a:endParaRPr sz="2200" dirty="0">
              <a:solidFill>
                <a:srgbClr val="F2F2F2"/>
              </a:solidFill>
            </a:endParaRPr>
          </a:p>
          <a:p>
            <a:pPr marL="457200" marR="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200"/>
              <a:buChar char="●"/>
            </a:pPr>
            <a:r>
              <a:rPr lang="ru-RU" sz="2200" dirty="0" err="1">
                <a:solidFill>
                  <a:srgbClr val="F2F2F2"/>
                </a:solidFill>
              </a:rPr>
              <a:t>Triplet</a:t>
            </a:r>
            <a:r>
              <a:rPr lang="ru-RU" sz="2200" dirty="0">
                <a:solidFill>
                  <a:srgbClr val="F2F2F2"/>
                </a:solidFill>
              </a:rPr>
              <a:t> </a:t>
            </a:r>
            <a:r>
              <a:rPr lang="ru-RU" sz="2200" dirty="0" err="1">
                <a:solidFill>
                  <a:srgbClr val="F2F2F2"/>
                </a:solidFill>
              </a:rPr>
              <a:t>loss</a:t>
            </a:r>
            <a:endParaRPr sz="2200" dirty="0">
              <a:solidFill>
                <a:srgbClr val="F2F2F2"/>
              </a:solidFill>
            </a:endParaRPr>
          </a:p>
        </p:txBody>
      </p:sp>
      <p:sp>
        <p:nvSpPr>
          <p:cNvPr id="915" name="Google Shape;915;p96"/>
          <p:cNvSpPr/>
          <p:nvPr/>
        </p:nvSpPr>
        <p:spPr>
          <a:xfrm>
            <a:off x="924925" y="5401999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96"/>
          <p:cNvSpPr/>
          <p:nvPr/>
        </p:nvSpPr>
        <p:spPr>
          <a:xfrm>
            <a:off x="3526925" y="5402124"/>
            <a:ext cx="278100" cy="2994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7" name="Google Shape;917;p96"/>
          <p:cNvCxnSpPr/>
          <p:nvPr/>
        </p:nvCxnSpPr>
        <p:spPr>
          <a:xfrm>
            <a:off x="821863" y="5910912"/>
            <a:ext cx="6759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8" name="Google Shape;918;p96"/>
          <p:cNvSpPr/>
          <p:nvPr/>
        </p:nvSpPr>
        <p:spPr>
          <a:xfrm>
            <a:off x="2497675" y="5407549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96"/>
          <p:cNvSpPr/>
          <p:nvPr/>
        </p:nvSpPr>
        <p:spPr>
          <a:xfrm>
            <a:off x="1485750" y="5401999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96"/>
          <p:cNvSpPr/>
          <p:nvPr/>
        </p:nvSpPr>
        <p:spPr>
          <a:xfrm>
            <a:off x="925850" y="4732387"/>
            <a:ext cx="2879100" cy="471300"/>
          </a:xfrm>
          <a:prstGeom prst="roundRect">
            <a:avLst>
              <a:gd name="adj" fmla="val 16667"/>
            </a:avLst>
          </a:prstGeom>
          <a:solidFill>
            <a:srgbClr val="0F8290"/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Model</a:t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921" name="Google Shape;921;p96"/>
          <p:cNvCxnSpPr>
            <a:stCxn id="920" idx="0"/>
            <a:endCxn id="922" idx="2"/>
          </p:cNvCxnSpPr>
          <p:nvPr/>
        </p:nvCxnSpPr>
        <p:spPr>
          <a:xfrm rot="10800000">
            <a:off x="2365400" y="4326187"/>
            <a:ext cx="0" cy="406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22" name="Google Shape;922;p96"/>
          <p:cNvSpPr/>
          <p:nvPr/>
        </p:nvSpPr>
        <p:spPr>
          <a:xfrm>
            <a:off x="1574150" y="3909499"/>
            <a:ext cx="1582500" cy="416700"/>
          </a:xfrm>
          <a:prstGeom prst="rect">
            <a:avLst/>
          </a:prstGeom>
          <a:solidFill>
            <a:srgbClr val="F8A61A"/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Embedding 1</a:t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23" name="Google Shape;923;p96"/>
          <p:cNvSpPr/>
          <p:nvPr/>
        </p:nvSpPr>
        <p:spPr>
          <a:xfrm>
            <a:off x="9229975" y="3909499"/>
            <a:ext cx="1582500" cy="416700"/>
          </a:xfrm>
          <a:prstGeom prst="rect">
            <a:avLst/>
          </a:prstGeom>
          <a:solidFill>
            <a:srgbClr val="A64D79"/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Embedding 3</a:t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24" name="Google Shape;924;p96"/>
          <p:cNvSpPr/>
          <p:nvPr/>
        </p:nvSpPr>
        <p:spPr>
          <a:xfrm>
            <a:off x="4807175" y="5402112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96"/>
          <p:cNvSpPr/>
          <p:nvPr/>
        </p:nvSpPr>
        <p:spPr>
          <a:xfrm>
            <a:off x="5814087" y="5402112"/>
            <a:ext cx="278100" cy="299400"/>
          </a:xfrm>
          <a:prstGeom prst="rect">
            <a:avLst/>
          </a:prstGeom>
          <a:solidFill>
            <a:srgbClr val="0F7C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96"/>
          <p:cNvSpPr/>
          <p:nvPr/>
        </p:nvSpPr>
        <p:spPr>
          <a:xfrm>
            <a:off x="6816500" y="5402112"/>
            <a:ext cx="278100" cy="299400"/>
          </a:xfrm>
          <a:prstGeom prst="rect">
            <a:avLst/>
          </a:prstGeom>
          <a:solidFill>
            <a:srgbClr val="0F7C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96"/>
          <p:cNvSpPr/>
          <p:nvPr/>
        </p:nvSpPr>
        <p:spPr>
          <a:xfrm>
            <a:off x="4513575" y="4721412"/>
            <a:ext cx="2879100" cy="471300"/>
          </a:xfrm>
          <a:prstGeom prst="roundRect">
            <a:avLst>
              <a:gd name="adj" fmla="val 16667"/>
            </a:avLst>
          </a:prstGeom>
          <a:solidFill>
            <a:srgbClr val="0F8290"/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Model</a:t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28" name="Google Shape;928;p96"/>
          <p:cNvSpPr/>
          <p:nvPr/>
        </p:nvSpPr>
        <p:spPr>
          <a:xfrm>
            <a:off x="5161875" y="3909499"/>
            <a:ext cx="1582500" cy="416700"/>
          </a:xfrm>
          <a:prstGeom prst="rect">
            <a:avLst/>
          </a:prstGeom>
          <a:solidFill>
            <a:srgbClr val="F8A61A"/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Embedding 2</a:t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29" name="Google Shape;929;p96"/>
          <p:cNvSpPr/>
          <p:nvPr/>
        </p:nvSpPr>
        <p:spPr>
          <a:xfrm>
            <a:off x="8500225" y="5401999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96"/>
          <p:cNvSpPr/>
          <p:nvPr/>
        </p:nvSpPr>
        <p:spPr>
          <a:xfrm>
            <a:off x="11102225" y="5402124"/>
            <a:ext cx="278100" cy="2994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1" name="Google Shape;931;p96"/>
          <p:cNvCxnSpPr/>
          <p:nvPr/>
        </p:nvCxnSpPr>
        <p:spPr>
          <a:xfrm>
            <a:off x="8397163" y="5910912"/>
            <a:ext cx="3248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2" name="Google Shape;932;p96"/>
          <p:cNvSpPr/>
          <p:nvPr/>
        </p:nvSpPr>
        <p:spPr>
          <a:xfrm>
            <a:off x="9130475" y="5407549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96"/>
          <p:cNvSpPr/>
          <p:nvPr/>
        </p:nvSpPr>
        <p:spPr>
          <a:xfrm>
            <a:off x="10587600" y="5401999"/>
            <a:ext cx="278100" cy="310500"/>
          </a:xfrm>
          <a:prstGeom prst="rect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6"/>
          <p:cNvSpPr/>
          <p:nvPr/>
        </p:nvSpPr>
        <p:spPr>
          <a:xfrm>
            <a:off x="8501150" y="4732387"/>
            <a:ext cx="2879100" cy="471300"/>
          </a:xfrm>
          <a:prstGeom prst="roundRect">
            <a:avLst>
              <a:gd name="adj" fmla="val 16667"/>
            </a:avLst>
          </a:prstGeom>
          <a:solidFill>
            <a:srgbClr val="0F8290"/>
          </a:solidFill>
          <a:ln w="9525" cap="flat" cmpd="sng">
            <a:solidFill>
              <a:srgbClr val="3642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Model</a:t>
            </a:r>
            <a:endParaRPr sz="18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35" name="Google Shape;935;p96"/>
          <p:cNvSpPr txBox="1"/>
          <p:nvPr/>
        </p:nvSpPr>
        <p:spPr>
          <a:xfrm>
            <a:off x="3472775" y="5936161"/>
            <a:ext cx="143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Клиент 1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96"/>
          <p:cNvSpPr txBox="1"/>
          <p:nvPr/>
        </p:nvSpPr>
        <p:spPr>
          <a:xfrm>
            <a:off x="9306175" y="5947124"/>
            <a:ext cx="143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Клиент 2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96"/>
          <p:cNvSpPr/>
          <p:nvPr/>
        </p:nvSpPr>
        <p:spPr>
          <a:xfrm>
            <a:off x="10116350" y="5407612"/>
            <a:ext cx="278100" cy="299400"/>
          </a:xfrm>
          <a:prstGeom prst="rect">
            <a:avLst/>
          </a:prstGeom>
          <a:solidFill>
            <a:srgbClr val="79F9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8" name="Google Shape;938;p96"/>
          <p:cNvCxnSpPr/>
          <p:nvPr/>
        </p:nvCxnSpPr>
        <p:spPr>
          <a:xfrm rot="10800000">
            <a:off x="5953125" y="4326187"/>
            <a:ext cx="0" cy="406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39" name="Google Shape;939;p96"/>
          <p:cNvCxnSpPr/>
          <p:nvPr/>
        </p:nvCxnSpPr>
        <p:spPr>
          <a:xfrm rot="10800000">
            <a:off x="10021225" y="4326187"/>
            <a:ext cx="0" cy="406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40" name="Google Shape;940;p96"/>
          <p:cNvSpPr/>
          <p:nvPr/>
        </p:nvSpPr>
        <p:spPr>
          <a:xfrm>
            <a:off x="7686100" y="3216774"/>
            <a:ext cx="815100" cy="815100"/>
          </a:xfrm>
          <a:prstGeom prst="ellipse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941" name="Google Shape;941;p96"/>
          <p:cNvSpPr txBox="1"/>
          <p:nvPr/>
        </p:nvSpPr>
        <p:spPr>
          <a:xfrm>
            <a:off x="7378600" y="3422662"/>
            <a:ext cx="143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FFFF"/>
                </a:solidFill>
              </a:rPr>
              <a:t>Loss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2" name="Google Shape;942;p96"/>
          <p:cNvCxnSpPr>
            <a:stCxn id="922" idx="0"/>
            <a:endCxn id="941" idx="1"/>
          </p:cNvCxnSpPr>
          <p:nvPr/>
        </p:nvCxnSpPr>
        <p:spPr>
          <a:xfrm rot="-5400000">
            <a:off x="4721000" y="1251799"/>
            <a:ext cx="302100" cy="5013300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43" name="Google Shape;943;p96"/>
          <p:cNvCxnSpPr>
            <a:stCxn id="928" idx="0"/>
            <a:endCxn id="941" idx="1"/>
          </p:cNvCxnSpPr>
          <p:nvPr/>
        </p:nvCxnSpPr>
        <p:spPr>
          <a:xfrm rot="-5400000">
            <a:off x="6514875" y="3045649"/>
            <a:ext cx="302100" cy="1425600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4" name="Google Shape;944;p96"/>
          <p:cNvCxnSpPr>
            <a:stCxn id="923" idx="0"/>
            <a:endCxn id="941" idx="3"/>
          </p:cNvCxnSpPr>
          <p:nvPr/>
        </p:nvCxnSpPr>
        <p:spPr>
          <a:xfrm rot="5400000" flipH="1">
            <a:off x="9263875" y="3152149"/>
            <a:ext cx="302100" cy="1212600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7" name="Google Shape;300;p33"/>
          <p:cNvSpPr txBox="1"/>
          <p:nvPr/>
        </p:nvSpPr>
        <p:spPr>
          <a:xfrm>
            <a:off x="550849" y="6269951"/>
            <a:ext cx="1016845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Babaev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D.,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Ovsov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N.,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Kireev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I.,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Ivanova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M.,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Gusev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G.,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Nazarov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I., &amp;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Tuzhilin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A.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CoLES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: Contrastive learning for event sequences with self-supervision </a:t>
            </a:r>
            <a:r>
              <a:rPr lang="en-GB" sz="1400" dirty="0">
                <a:solidFill>
                  <a:srgbClr val="FEFFFF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SB Sans Display Light"/>
              </a:rPr>
              <a:t>// SIGMOD’22</a:t>
            </a:r>
            <a:endParaRPr sz="14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59EDDF-8667-84BB-4882-6E27423C33C7}"/>
              </a:ext>
            </a:extLst>
          </p:cNvPr>
          <p:cNvSpPr txBox="1"/>
          <p:nvPr/>
        </p:nvSpPr>
        <p:spPr>
          <a:xfrm>
            <a:off x="590105" y="347381"/>
            <a:ext cx="9665208" cy="89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3600" spc="-50" dirty="0" err="1">
                <a:solidFill>
                  <a:srgbClr val="FFFFFF"/>
                </a:solidFill>
                <a:latin typeface="SB Sans Display Semibold"/>
                <a:ea typeface="+mj-ea"/>
                <a:cs typeface="SB Sans Display Semibold"/>
                <a:sym typeface="Play"/>
              </a:rPr>
              <a:t>PyTorch-Lifestream</a:t>
            </a:r>
            <a:endParaRPr lang="ru-RU" sz="3600" spc="-50" dirty="0">
              <a:solidFill>
                <a:srgbClr val="FFFFFF"/>
              </a:solidFill>
              <a:latin typeface="SB Sans Display Semibold"/>
              <a:ea typeface="+mj-ea"/>
              <a:cs typeface="SB Sans Display Semibold"/>
              <a:sym typeface="Play"/>
            </a:endParaRPr>
          </a:p>
          <a:p>
            <a:r>
              <a:rPr lang="ru-RU" sz="2000" b="1" dirty="0">
                <a:solidFill>
                  <a:srgbClr val="1193A2"/>
                </a:solidFill>
                <a:sym typeface="Play"/>
              </a:rPr>
              <a:t>Библиотека для работы с событийными данными</a:t>
            </a:r>
          </a:p>
        </p:txBody>
      </p:sp>
      <p:sp>
        <p:nvSpPr>
          <p:cNvPr id="10" name="Google Shape;300;p33"/>
          <p:cNvSpPr txBox="1"/>
          <p:nvPr/>
        </p:nvSpPr>
        <p:spPr>
          <a:xfrm>
            <a:off x="550849" y="6269951"/>
            <a:ext cx="1016845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Artem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Sakhno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Ivan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Kireev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Dmitrii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Babaev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Maxim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Savchenko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Gleb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Gusev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Andrey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Savchenko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PyTorch-Lifestream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: Learning Embeddings on Discrete Event Sequences </a:t>
            </a:r>
            <a:r>
              <a:rPr lang="en-GB" sz="1400" dirty="0">
                <a:solidFill>
                  <a:srgbClr val="FEFFFF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SB Sans Display Light"/>
              </a:rPr>
              <a:t>// 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SB Sans Display Light"/>
              </a:rPr>
              <a:t>IJCAI</a:t>
            </a:r>
            <a:r>
              <a:rPr lang="en-GB" sz="1400" dirty="0">
                <a:solidFill>
                  <a:srgbClr val="FEFFFF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SB Sans Display Light"/>
              </a:rPr>
              <a:t>’25 (demo)</a:t>
            </a:r>
            <a:endParaRPr sz="14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92991" y="4926491"/>
            <a:ext cx="1356002" cy="135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2966" y="1755988"/>
            <a:ext cx="783907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Текст 6">
            <a:extLst>
              <a:ext uri="{FF2B5EF4-FFF2-40B4-BE49-F238E27FC236}">
                <a16:creationId xmlns:a16="http://schemas.microsoft.com/office/drawing/2014/main" id="{688B6307-CFDB-F441-899A-F4762D84A449}"/>
              </a:ext>
            </a:extLst>
          </p:cNvPr>
          <p:cNvSpPr txBox="1">
            <a:spLocks/>
          </p:cNvSpPr>
          <p:nvPr/>
        </p:nvSpPr>
        <p:spPr>
          <a:xfrm>
            <a:off x="947936" y="1774460"/>
            <a:ext cx="3266390" cy="29655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dirty="0">
                <a:solidFill>
                  <a:schemeClr val="bg1"/>
                </a:solidFill>
              </a:rPr>
              <a:t>P</a:t>
            </a:r>
            <a:r>
              <a:rPr lang="x-none" sz="1800" dirty="0">
                <a:solidFill>
                  <a:schemeClr val="bg1"/>
                </a:solidFill>
              </a:rPr>
              <a:t>reprocessing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dirty="0">
                <a:solidFill>
                  <a:schemeClr val="bg1"/>
                </a:solidFill>
              </a:rPr>
              <a:t>D</a:t>
            </a:r>
            <a:r>
              <a:rPr lang="x-none" sz="1800" dirty="0">
                <a:solidFill>
                  <a:schemeClr val="bg1"/>
                </a:solidFill>
              </a:rPr>
              <a:t>ata load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sz="1800" dirty="0">
                <a:solidFill>
                  <a:schemeClr val="bg1"/>
                </a:solidFill>
              </a:rPr>
              <a:t>NN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sz="1800">
                <a:solidFill>
                  <a:schemeClr val="bg1"/>
                </a:solidFill>
              </a:rPr>
              <a:t>Learning </a:t>
            </a:r>
            <a:r>
              <a:rPr lang="x-none" sz="1800" dirty="0">
                <a:solidFill>
                  <a:schemeClr val="bg1"/>
                </a:solidFill>
              </a:rPr>
              <a:t>framework</a:t>
            </a:r>
          </a:p>
          <a:p>
            <a:pPr marL="457200" marR="0" lvl="1" indent="0" algn="l" defTabSz="914400" rtl="0" eaLnBrk="1" fontAlgn="auto" latinLnBrk="0" hangingPunct="1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B Sans Display" panose="020B0503040504020204" pitchFamily="34" charset="0"/>
              <a:ea typeface="+mn-ea"/>
              <a:cs typeface="SB Sans Display" panose="020B050304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SB Sans Display" panose="020B0503040504020204" pitchFamily="34" charset="0"/>
              <a:ea typeface="+mn-ea"/>
              <a:cs typeface="SB Sans Display" panose="020B0503040504020204" pitchFamily="34" charset="0"/>
            </a:endParaRPr>
          </a:p>
        </p:txBody>
      </p:sp>
      <p:grpSp>
        <p:nvGrpSpPr>
          <p:cNvPr id="19" name="Group 44">
            <a:extLst>
              <a:ext uri="{FF2B5EF4-FFF2-40B4-BE49-F238E27FC236}">
                <a16:creationId xmlns:a16="http://schemas.microsoft.com/office/drawing/2014/main" id="{B404E36E-63E4-A54D-9508-6DCAD2E85BCF}"/>
              </a:ext>
            </a:extLst>
          </p:cNvPr>
          <p:cNvGrpSpPr>
            <a:grpSpLocks noChangeAspect="1"/>
          </p:cNvGrpSpPr>
          <p:nvPr/>
        </p:nvGrpSpPr>
        <p:grpSpPr>
          <a:xfrm>
            <a:off x="260099" y="1770056"/>
            <a:ext cx="566671" cy="615553"/>
            <a:chOff x="1489075" y="7818438"/>
            <a:chExt cx="1490663" cy="1619250"/>
          </a:xfrm>
          <a:solidFill>
            <a:schemeClr val="bg1"/>
          </a:solidFill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5C9C9AD-F67C-5D4D-8B32-3AC04D1FA8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0613" y="8816976"/>
              <a:ext cx="392113" cy="392113"/>
            </a:xfrm>
            <a:custGeom>
              <a:avLst/>
              <a:gdLst>
                <a:gd name="T0" fmla="*/ 248 w 496"/>
                <a:gd name="T1" fmla="*/ 0 h 496"/>
                <a:gd name="T2" fmla="*/ 0 w 496"/>
                <a:gd name="T3" fmla="*/ 248 h 496"/>
                <a:gd name="T4" fmla="*/ 248 w 496"/>
                <a:gd name="T5" fmla="*/ 496 h 496"/>
                <a:gd name="T6" fmla="*/ 496 w 496"/>
                <a:gd name="T7" fmla="*/ 248 h 496"/>
                <a:gd name="T8" fmla="*/ 248 w 496"/>
                <a:gd name="T9" fmla="*/ 0 h 496"/>
                <a:gd name="T10" fmla="*/ 248 w 496"/>
                <a:gd name="T11" fmla="*/ 416 h 496"/>
                <a:gd name="T12" fmla="*/ 80 w 496"/>
                <a:gd name="T13" fmla="*/ 248 h 496"/>
                <a:gd name="T14" fmla="*/ 248 w 496"/>
                <a:gd name="T15" fmla="*/ 80 h 496"/>
                <a:gd name="T16" fmla="*/ 416 w 496"/>
                <a:gd name="T17" fmla="*/ 248 h 496"/>
                <a:gd name="T18" fmla="*/ 248 w 496"/>
                <a:gd name="T19" fmla="*/ 416 h 496"/>
                <a:gd name="T20" fmla="*/ 248 w 496"/>
                <a:gd name="T21" fmla="*/ 416 h 496"/>
                <a:gd name="T22" fmla="*/ 248 w 496"/>
                <a:gd name="T23" fmla="*/ 4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6" h="496">
                  <a:moveTo>
                    <a:pt x="248" y="0"/>
                  </a:moveTo>
                  <a:cubicBezTo>
                    <a:pt x="111" y="0"/>
                    <a:pt x="0" y="111"/>
                    <a:pt x="0" y="248"/>
                  </a:cubicBezTo>
                  <a:cubicBezTo>
                    <a:pt x="0" y="384"/>
                    <a:pt x="111" y="496"/>
                    <a:pt x="248" y="496"/>
                  </a:cubicBezTo>
                  <a:cubicBezTo>
                    <a:pt x="384" y="496"/>
                    <a:pt x="496" y="384"/>
                    <a:pt x="496" y="248"/>
                  </a:cubicBezTo>
                  <a:cubicBezTo>
                    <a:pt x="496" y="111"/>
                    <a:pt x="384" y="0"/>
                    <a:pt x="248" y="0"/>
                  </a:cubicBezTo>
                  <a:close/>
                  <a:moveTo>
                    <a:pt x="248" y="416"/>
                  </a:moveTo>
                  <a:cubicBezTo>
                    <a:pt x="155" y="416"/>
                    <a:pt x="80" y="340"/>
                    <a:pt x="80" y="248"/>
                  </a:cubicBezTo>
                  <a:cubicBezTo>
                    <a:pt x="80" y="155"/>
                    <a:pt x="155" y="80"/>
                    <a:pt x="248" y="80"/>
                  </a:cubicBezTo>
                  <a:cubicBezTo>
                    <a:pt x="340" y="80"/>
                    <a:pt x="416" y="155"/>
                    <a:pt x="416" y="248"/>
                  </a:cubicBezTo>
                  <a:cubicBezTo>
                    <a:pt x="416" y="340"/>
                    <a:pt x="340" y="416"/>
                    <a:pt x="248" y="416"/>
                  </a:cubicBezTo>
                  <a:close/>
                  <a:moveTo>
                    <a:pt x="248" y="416"/>
                  </a:moveTo>
                  <a:cubicBezTo>
                    <a:pt x="248" y="416"/>
                    <a:pt x="248" y="416"/>
                    <a:pt x="248" y="4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41109102-BAA0-C94B-918B-A1AE09BC6D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9075" y="7964488"/>
              <a:ext cx="1490663" cy="1473200"/>
            </a:xfrm>
            <a:custGeom>
              <a:avLst/>
              <a:gdLst>
                <a:gd name="T0" fmla="*/ 1761 w 1888"/>
                <a:gd name="T1" fmla="*/ 1102 h 1864"/>
                <a:gd name="T2" fmla="*/ 1794 w 1888"/>
                <a:gd name="T3" fmla="*/ 1012 h 1864"/>
                <a:gd name="T4" fmla="*/ 1577 w 1888"/>
                <a:gd name="T5" fmla="*/ 918 h 1864"/>
                <a:gd name="T6" fmla="*/ 1478 w 1888"/>
                <a:gd name="T7" fmla="*/ 814 h 1864"/>
                <a:gd name="T8" fmla="*/ 1616 w 1888"/>
                <a:gd name="T9" fmla="*/ 448 h 1864"/>
                <a:gd name="T10" fmla="*/ 1014 w 1888"/>
                <a:gd name="T11" fmla="*/ 267 h 1864"/>
                <a:gd name="T12" fmla="*/ 842 w 1888"/>
                <a:gd name="T13" fmla="*/ 136 h 1864"/>
                <a:gd name="T14" fmla="*/ 464 w 1888"/>
                <a:gd name="T15" fmla="*/ 408 h 1864"/>
                <a:gd name="T16" fmla="*/ 124 w 1888"/>
                <a:gd name="T17" fmla="*/ 367 h 1864"/>
                <a:gd name="T18" fmla="*/ 0 w 1888"/>
                <a:gd name="T19" fmla="*/ 448 h 1864"/>
                <a:gd name="T20" fmla="*/ 166 w 1888"/>
                <a:gd name="T21" fmla="*/ 843 h 1864"/>
                <a:gd name="T22" fmla="*/ 80 w 1888"/>
                <a:gd name="T23" fmla="*/ 641 h 1864"/>
                <a:gd name="T24" fmla="*/ 1536 w 1888"/>
                <a:gd name="T25" fmla="*/ 641 h 1864"/>
                <a:gd name="T26" fmla="*/ 1221 w 1888"/>
                <a:gd name="T27" fmla="*/ 832 h 1864"/>
                <a:gd name="T28" fmla="*/ 1093 w 1888"/>
                <a:gd name="T29" fmla="*/ 885 h 1864"/>
                <a:gd name="T30" fmla="*/ 897 w 1888"/>
                <a:gd name="T31" fmla="*/ 1041 h 1864"/>
                <a:gd name="T32" fmla="*/ 903 w 1888"/>
                <a:gd name="T33" fmla="*/ 1197 h 1864"/>
                <a:gd name="T34" fmla="*/ 816 w 1888"/>
                <a:gd name="T35" fmla="*/ 1418 h 1864"/>
                <a:gd name="T36" fmla="*/ 903 w 1888"/>
                <a:gd name="T37" fmla="*/ 1458 h 1864"/>
                <a:gd name="T38" fmla="*/ 898 w 1888"/>
                <a:gd name="T39" fmla="*/ 1608 h 1864"/>
                <a:gd name="T40" fmla="*/ 636 w 1888"/>
                <a:gd name="T41" fmla="*/ 1208 h 1864"/>
                <a:gd name="T42" fmla="*/ 418 w 1888"/>
                <a:gd name="T43" fmla="*/ 1100 h 1864"/>
                <a:gd name="T44" fmla="*/ 588 w 1888"/>
                <a:gd name="T45" fmla="*/ 1858 h 1864"/>
                <a:gd name="T46" fmla="*/ 941 w 1888"/>
                <a:gd name="T47" fmla="*/ 1675 h 1864"/>
                <a:gd name="T48" fmla="*/ 1093 w 1888"/>
                <a:gd name="T49" fmla="*/ 1770 h 1864"/>
                <a:gd name="T50" fmla="*/ 1221 w 1888"/>
                <a:gd name="T51" fmla="*/ 1824 h 1864"/>
                <a:gd name="T52" fmla="*/ 1482 w 1888"/>
                <a:gd name="T53" fmla="*/ 1824 h 1864"/>
                <a:gd name="T54" fmla="*/ 1610 w 1888"/>
                <a:gd name="T55" fmla="*/ 1770 h 1864"/>
                <a:gd name="T56" fmla="*/ 1794 w 1888"/>
                <a:gd name="T57" fmla="*/ 1643 h 1864"/>
                <a:gd name="T58" fmla="*/ 1800 w 1888"/>
                <a:gd name="T59" fmla="*/ 1458 h 1864"/>
                <a:gd name="T60" fmla="*/ 1888 w 1888"/>
                <a:gd name="T61" fmla="*/ 1237 h 1864"/>
                <a:gd name="T62" fmla="*/ 1034 w 1888"/>
                <a:gd name="T63" fmla="*/ 136 h 1864"/>
                <a:gd name="T64" fmla="*/ 978 w 1888"/>
                <a:gd name="T65" fmla="*/ 80 h 1864"/>
                <a:gd name="T66" fmla="*/ 389 w 1888"/>
                <a:gd name="T67" fmla="*/ 367 h 1864"/>
                <a:gd name="T68" fmla="*/ 204 w 1888"/>
                <a:gd name="T69" fmla="*/ 367 h 1864"/>
                <a:gd name="T70" fmla="*/ 1730 w 1888"/>
                <a:gd name="T71" fmla="*/ 1409 h 1864"/>
                <a:gd name="T72" fmla="*/ 1710 w 1888"/>
                <a:gd name="T73" fmla="*/ 1614 h 1864"/>
                <a:gd name="T74" fmla="*/ 1561 w 1888"/>
                <a:gd name="T75" fmla="*/ 1653 h 1864"/>
                <a:gd name="T76" fmla="*/ 1402 w 1888"/>
                <a:gd name="T77" fmla="*/ 1784 h 1864"/>
                <a:gd name="T78" fmla="*/ 1270 w 1888"/>
                <a:gd name="T79" fmla="*/ 1706 h 1864"/>
                <a:gd name="T80" fmla="*/ 1065 w 1888"/>
                <a:gd name="T81" fmla="*/ 1685 h 1864"/>
                <a:gd name="T82" fmla="*/ 1026 w 1888"/>
                <a:gd name="T83" fmla="*/ 1537 h 1864"/>
                <a:gd name="T84" fmla="*/ 896 w 1888"/>
                <a:gd name="T85" fmla="*/ 1378 h 1864"/>
                <a:gd name="T86" fmla="*/ 973 w 1888"/>
                <a:gd name="T87" fmla="*/ 1246 h 1864"/>
                <a:gd name="T88" fmla="*/ 994 w 1888"/>
                <a:gd name="T89" fmla="*/ 1041 h 1864"/>
                <a:gd name="T90" fmla="*/ 1142 w 1888"/>
                <a:gd name="T91" fmla="*/ 1002 h 1864"/>
                <a:gd name="T92" fmla="*/ 1301 w 1888"/>
                <a:gd name="T93" fmla="*/ 872 h 1864"/>
                <a:gd name="T94" fmla="*/ 1433 w 1888"/>
                <a:gd name="T95" fmla="*/ 949 h 1864"/>
                <a:gd name="T96" fmla="*/ 1638 w 1888"/>
                <a:gd name="T97" fmla="*/ 970 h 1864"/>
                <a:gd name="T98" fmla="*/ 1677 w 1888"/>
                <a:gd name="T99" fmla="*/ 1118 h 1864"/>
                <a:gd name="T100" fmla="*/ 1808 w 1888"/>
                <a:gd name="T101" fmla="*/ 1277 h 1864"/>
                <a:gd name="T102" fmla="*/ 1808 w 1888"/>
                <a:gd name="T103" fmla="*/ 1378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88" h="1864">
                  <a:moveTo>
                    <a:pt x="1848" y="1197"/>
                  </a:moveTo>
                  <a:cubicBezTo>
                    <a:pt x="1800" y="1197"/>
                    <a:pt x="1800" y="1197"/>
                    <a:pt x="1800" y="1197"/>
                  </a:cubicBezTo>
                  <a:cubicBezTo>
                    <a:pt x="1791" y="1164"/>
                    <a:pt x="1778" y="1132"/>
                    <a:pt x="1761" y="1102"/>
                  </a:cubicBezTo>
                  <a:cubicBezTo>
                    <a:pt x="1794" y="1069"/>
                    <a:pt x="1794" y="1069"/>
                    <a:pt x="1794" y="1069"/>
                  </a:cubicBezTo>
                  <a:cubicBezTo>
                    <a:pt x="1802" y="1061"/>
                    <a:pt x="1806" y="1051"/>
                    <a:pt x="1806" y="1041"/>
                  </a:cubicBezTo>
                  <a:cubicBezTo>
                    <a:pt x="1806" y="1030"/>
                    <a:pt x="1802" y="1020"/>
                    <a:pt x="1794" y="1012"/>
                  </a:cubicBezTo>
                  <a:cubicBezTo>
                    <a:pt x="1667" y="885"/>
                    <a:pt x="1667" y="885"/>
                    <a:pt x="1667" y="885"/>
                  </a:cubicBezTo>
                  <a:cubicBezTo>
                    <a:pt x="1651" y="869"/>
                    <a:pt x="1626" y="869"/>
                    <a:pt x="1610" y="885"/>
                  </a:cubicBezTo>
                  <a:cubicBezTo>
                    <a:pt x="1577" y="918"/>
                    <a:pt x="1577" y="918"/>
                    <a:pt x="1577" y="918"/>
                  </a:cubicBezTo>
                  <a:cubicBezTo>
                    <a:pt x="1547" y="901"/>
                    <a:pt x="1515" y="888"/>
                    <a:pt x="1482" y="879"/>
                  </a:cubicBezTo>
                  <a:cubicBezTo>
                    <a:pt x="1482" y="832"/>
                    <a:pt x="1482" y="832"/>
                    <a:pt x="1482" y="832"/>
                  </a:cubicBezTo>
                  <a:cubicBezTo>
                    <a:pt x="1482" y="826"/>
                    <a:pt x="1480" y="820"/>
                    <a:pt x="1478" y="814"/>
                  </a:cubicBezTo>
                  <a:cubicBezTo>
                    <a:pt x="1604" y="685"/>
                    <a:pt x="1604" y="685"/>
                    <a:pt x="1604" y="685"/>
                  </a:cubicBezTo>
                  <a:cubicBezTo>
                    <a:pt x="1612" y="678"/>
                    <a:pt x="1616" y="668"/>
                    <a:pt x="1616" y="657"/>
                  </a:cubicBezTo>
                  <a:cubicBezTo>
                    <a:pt x="1616" y="448"/>
                    <a:pt x="1616" y="448"/>
                    <a:pt x="1616" y="448"/>
                  </a:cubicBezTo>
                  <a:cubicBezTo>
                    <a:pt x="1616" y="426"/>
                    <a:pt x="1598" y="408"/>
                    <a:pt x="1576" y="408"/>
                  </a:cubicBezTo>
                  <a:cubicBezTo>
                    <a:pt x="1014" y="408"/>
                    <a:pt x="1014" y="408"/>
                    <a:pt x="1014" y="408"/>
                  </a:cubicBezTo>
                  <a:cubicBezTo>
                    <a:pt x="1014" y="267"/>
                    <a:pt x="1014" y="267"/>
                    <a:pt x="1014" y="267"/>
                  </a:cubicBezTo>
                  <a:cubicBezTo>
                    <a:pt x="1072" y="251"/>
                    <a:pt x="1114" y="198"/>
                    <a:pt x="1114" y="136"/>
                  </a:cubicBezTo>
                  <a:cubicBezTo>
                    <a:pt x="1114" y="61"/>
                    <a:pt x="1053" y="0"/>
                    <a:pt x="978" y="0"/>
                  </a:cubicBezTo>
                  <a:cubicBezTo>
                    <a:pt x="903" y="0"/>
                    <a:pt x="842" y="61"/>
                    <a:pt x="842" y="136"/>
                  </a:cubicBezTo>
                  <a:cubicBezTo>
                    <a:pt x="842" y="195"/>
                    <a:pt x="881" y="245"/>
                    <a:pt x="934" y="264"/>
                  </a:cubicBezTo>
                  <a:cubicBezTo>
                    <a:pt x="934" y="408"/>
                    <a:pt x="934" y="408"/>
                    <a:pt x="934" y="408"/>
                  </a:cubicBezTo>
                  <a:cubicBezTo>
                    <a:pt x="464" y="408"/>
                    <a:pt x="464" y="408"/>
                    <a:pt x="464" y="408"/>
                  </a:cubicBezTo>
                  <a:cubicBezTo>
                    <a:pt x="467" y="395"/>
                    <a:pt x="469" y="381"/>
                    <a:pt x="469" y="367"/>
                  </a:cubicBezTo>
                  <a:cubicBezTo>
                    <a:pt x="469" y="272"/>
                    <a:pt x="392" y="195"/>
                    <a:pt x="297" y="195"/>
                  </a:cubicBezTo>
                  <a:cubicBezTo>
                    <a:pt x="201" y="195"/>
                    <a:pt x="124" y="272"/>
                    <a:pt x="124" y="367"/>
                  </a:cubicBezTo>
                  <a:cubicBezTo>
                    <a:pt x="124" y="381"/>
                    <a:pt x="126" y="395"/>
                    <a:pt x="129" y="408"/>
                  </a:cubicBezTo>
                  <a:cubicBezTo>
                    <a:pt x="40" y="408"/>
                    <a:pt x="40" y="408"/>
                    <a:pt x="40" y="408"/>
                  </a:cubicBezTo>
                  <a:cubicBezTo>
                    <a:pt x="18" y="408"/>
                    <a:pt x="0" y="426"/>
                    <a:pt x="0" y="448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668"/>
                    <a:pt x="4" y="678"/>
                    <a:pt x="11" y="685"/>
                  </a:cubicBezTo>
                  <a:cubicBezTo>
                    <a:pt x="166" y="843"/>
                    <a:pt x="166" y="843"/>
                    <a:pt x="166" y="843"/>
                  </a:cubicBezTo>
                  <a:cubicBezTo>
                    <a:pt x="182" y="859"/>
                    <a:pt x="207" y="859"/>
                    <a:pt x="223" y="844"/>
                  </a:cubicBezTo>
                  <a:cubicBezTo>
                    <a:pt x="238" y="828"/>
                    <a:pt x="239" y="803"/>
                    <a:pt x="223" y="787"/>
                  </a:cubicBezTo>
                  <a:cubicBezTo>
                    <a:pt x="80" y="641"/>
                    <a:pt x="80" y="641"/>
                    <a:pt x="80" y="641"/>
                  </a:cubicBezTo>
                  <a:cubicBezTo>
                    <a:pt x="80" y="488"/>
                    <a:pt x="80" y="488"/>
                    <a:pt x="80" y="488"/>
                  </a:cubicBezTo>
                  <a:cubicBezTo>
                    <a:pt x="1536" y="488"/>
                    <a:pt x="1536" y="488"/>
                    <a:pt x="1536" y="488"/>
                  </a:cubicBezTo>
                  <a:cubicBezTo>
                    <a:pt x="1536" y="641"/>
                    <a:pt x="1536" y="641"/>
                    <a:pt x="1536" y="641"/>
                  </a:cubicBezTo>
                  <a:cubicBezTo>
                    <a:pt x="1388" y="792"/>
                    <a:pt x="1388" y="792"/>
                    <a:pt x="1388" y="792"/>
                  </a:cubicBezTo>
                  <a:cubicBezTo>
                    <a:pt x="1261" y="792"/>
                    <a:pt x="1261" y="792"/>
                    <a:pt x="1261" y="792"/>
                  </a:cubicBezTo>
                  <a:cubicBezTo>
                    <a:pt x="1239" y="792"/>
                    <a:pt x="1221" y="810"/>
                    <a:pt x="1221" y="832"/>
                  </a:cubicBezTo>
                  <a:cubicBezTo>
                    <a:pt x="1221" y="879"/>
                    <a:pt x="1221" y="879"/>
                    <a:pt x="1221" y="879"/>
                  </a:cubicBezTo>
                  <a:cubicBezTo>
                    <a:pt x="1188" y="888"/>
                    <a:pt x="1157" y="901"/>
                    <a:pt x="1126" y="918"/>
                  </a:cubicBezTo>
                  <a:cubicBezTo>
                    <a:pt x="1093" y="885"/>
                    <a:pt x="1093" y="885"/>
                    <a:pt x="1093" y="885"/>
                  </a:cubicBezTo>
                  <a:cubicBezTo>
                    <a:pt x="1078" y="869"/>
                    <a:pt x="1052" y="869"/>
                    <a:pt x="1037" y="885"/>
                  </a:cubicBezTo>
                  <a:cubicBezTo>
                    <a:pt x="909" y="1012"/>
                    <a:pt x="909" y="1012"/>
                    <a:pt x="909" y="1012"/>
                  </a:cubicBezTo>
                  <a:cubicBezTo>
                    <a:pt x="902" y="1020"/>
                    <a:pt x="897" y="1030"/>
                    <a:pt x="897" y="1041"/>
                  </a:cubicBezTo>
                  <a:cubicBezTo>
                    <a:pt x="897" y="1051"/>
                    <a:pt x="902" y="1061"/>
                    <a:pt x="909" y="1069"/>
                  </a:cubicBezTo>
                  <a:cubicBezTo>
                    <a:pt x="942" y="1102"/>
                    <a:pt x="942" y="1102"/>
                    <a:pt x="942" y="1102"/>
                  </a:cubicBezTo>
                  <a:cubicBezTo>
                    <a:pt x="926" y="1132"/>
                    <a:pt x="912" y="1164"/>
                    <a:pt x="903" y="1197"/>
                  </a:cubicBezTo>
                  <a:cubicBezTo>
                    <a:pt x="856" y="1197"/>
                    <a:pt x="856" y="1197"/>
                    <a:pt x="856" y="1197"/>
                  </a:cubicBezTo>
                  <a:cubicBezTo>
                    <a:pt x="834" y="1197"/>
                    <a:pt x="816" y="1215"/>
                    <a:pt x="816" y="1237"/>
                  </a:cubicBezTo>
                  <a:cubicBezTo>
                    <a:pt x="816" y="1418"/>
                    <a:pt x="816" y="1418"/>
                    <a:pt x="816" y="1418"/>
                  </a:cubicBezTo>
                  <a:cubicBezTo>
                    <a:pt x="816" y="1428"/>
                    <a:pt x="820" y="1438"/>
                    <a:pt x="827" y="1446"/>
                  </a:cubicBezTo>
                  <a:cubicBezTo>
                    <a:pt x="835" y="1453"/>
                    <a:pt x="845" y="1458"/>
                    <a:pt x="856" y="1458"/>
                  </a:cubicBezTo>
                  <a:cubicBezTo>
                    <a:pt x="903" y="1458"/>
                    <a:pt x="903" y="1458"/>
                    <a:pt x="903" y="1458"/>
                  </a:cubicBezTo>
                  <a:cubicBezTo>
                    <a:pt x="912" y="1491"/>
                    <a:pt x="926" y="1522"/>
                    <a:pt x="942" y="1553"/>
                  </a:cubicBezTo>
                  <a:cubicBezTo>
                    <a:pt x="909" y="1586"/>
                    <a:pt x="909" y="1586"/>
                    <a:pt x="909" y="1586"/>
                  </a:cubicBezTo>
                  <a:cubicBezTo>
                    <a:pt x="903" y="1592"/>
                    <a:pt x="899" y="1600"/>
                    <a:pt x="898" y="1608"/>
                  </a:cubicBezTo>
                  <a:cubicBezTo>
                    <a:pt x="647" y="1754"/>
                    <a:pt x="647" y="1754"/>
                    <a:pt x="647" y="1754"/>
                  </a:cubicBezTo>
                  <a:cubicBezTo>
                    <a:pt x="647" y="1236"/>
                    <a:pt x="647" y="1236"/>
                    <a:pt x="647" y="1236"/>
                  </a:cubicBezTo>
                  <a:cubicBezTo>
                    <a:pt x="647" y="1226"/>
                    <a:pt x="643" y="1216"/>
                    <a:pt x="636" y="1208"/>
                  </a:cubicBezTo>
                  <a:cubicBezTo>
                    <a:pt x="475" y="1044"/>
                    <a:pt x="475" y="1044"/>
                    <a:pt x="475" y="1044"/>
                  </a:cubicBezTo>
                  <a:cubicBezTo>
                    <a:pt x="460" y="1028"/>
                    <a:pt x="434" y="1028"/>
                    <a:pt x="419" y="1044"/>
                  </a:cubicBezTo>
                  <a:cubicBezTo>
                    <a:pt x="403" y="1059"/>
                    <a:pt x="403" y="1084"/>
                    <a:pt x="418" y="1100"/>
                  </a:cubicBezTo>
                  <a:cubicBezTo>
                    <a:pt x="567" y="1253"/>
                    <a:pt x="567" y="1253"/>
                    <a:pt x="567" y="1253"/>
                  </a:cubicBezTo>
                  <a:cubicBezTo>
                    <a:pt x="567" y="1824"/>
                    <a:pt x="567" y="1824"/>
                    <a:pt x="567" y="1824"/>
                  </a:cubicBezTo>
                  <a:cubicBezTo>
                    <a:pt x="567" y="1838"/>
                    <a:pt x="575" y="1851"/>
                    <a:pt x="588" y="1858"/>
                  </a:cubicBezTo>
                  <a:cubicBezTo>
                    <a:pt x="594" y="1862"/>
                    <a:pt x="601" y="1864"/>
                    <a:pt x="607" y="1864"/>
                  </a:cubicBezTo>
                  <a:cubicBezTo>
                    <a:pt x="614" y="1864"/>
                    <a:pt x="621" y="1862"/>
                    <a:pt x="628" y="1858"/>
                  </a:cubicBezTo>
                  <a:cubicBezTo>
                    <a:pt x="941" y="1675"/>
                    <a:pt x="941" y="1675"/>
                    <a:pt x="941" y="1675"/>
                  </a:cubicBezTo>
                  <a:cubicBezTo>
                    <a:pt x="1036" y="1770"/>
                    <a:pt x="1036" y="1770"/>
                    <a:pt x="1036" y="1770"/>
                  </a:cubicBezTo>
                  <a:cubicBezTo>
                    <a:pt x="1044" y="1778"/>
                    <a:pt x="1054" y="1782"/>
                    <a:pt x="1065" y="1782"/>
                  </a:cubicBezTo>
                  <a:cubicBezTo>
                    <a:pt x="1075" y="1782"/>
                    <a:pt x="1085" y="1778"/>
                    <a:pt x="1093" y="1770"/>
                  </a:cubicBezTo>
                  <a:cubicBezTo>
                    <a:pt x="1126" y="1737"/>
                    <a:pt x="1126" y="1737"/>
                    <a:pt x="1126" y="1737"/>
                  </a:cubicBezTo>
                  <a:cubicBezTo>
                    <a:pt x="1157" y="1753"/>
                    <a:pt x="1188" y="1767"/>
                    <a:pt x="1221" y="1776"/>
                  </a:cubicBezTo>
                  <a:cubicBezTo>
                    <a:pt x="1221" y="1824"/>
                    <a:pt x="1221" y="1824"/>
                    <a:pt x="1221" y="1824"/>
                  </a:cubicBezTo>
                  <a:cubicBezTo>
                    <a:pt x="1221" y="1846"/>
                    <a:pt x="1239" y="1864"/>
                    <a:pt x="1261" y="1864"/>
                  </a:cubicBezTo>
                  <a:cubicBezTo>
                    <a:pt x="1442" y="1864"/>
                    <a:pt x="1442" y="1864"/>
                    <a:pt x="1442" y="1864"/>
                  </a:cubicBezTo>
                  <a:cubicBezTo>
                    <a:pt x="1464" y="1864"/>
                    <a:pt x="1482" y="1846"/>
                    <a:pt x="1482" y="1824"/>
                  </a:cubicBezTo>
                  <a:cubicBezTo>
                    <a:pt x="1482" y="1776"/>
                    <a:pt x="1482" y="1776"/>
                    <a:pt x="1482" y="1776"/>
                  </a:cubicBezTo>
                  <a:cubicBezTo>
                    <a:pt x="1515" y="1767"/>
                    <a:pt x="1547" y="1753"/>
                    <a:pt x="1577" y="1737"/>
                  </a:cubicBezTo>
                  <a:cubicBezTo>
                    <a:pt x="1610" y="1770"/>
                    <a:pt x="1610" y="1770"/>
                    <a:pt x="1610" y="1770"/>
                  </a:cubicBezTo>
                  <a:cubicBezTo>
                    <a:pt x="1618" y="1778"/>
                    <a:pt x="1628" y="1782"/>
                    <a:pt x="1639" y="1782"/>
                  </a:cubicBezTo>
                  <a:cubicBezTo>
                    <a:pt x="1649" y="1782"/>
                    <a:pt x="1659" y="1778"/>
                    <a:pt x="1667" y="1770"/>
                  </a:cubicBezTo>
                  <a:cubicBezTo>
                    <a:pt x="1794" y="1643"/>
                    <a:pt x="1794" y="1643"/>
                    <a:pt x="1794" y="1643"/>
                  </a:cubicBezTo>
                  <a:cubicBezTo>
                    <a:pt x="1810" y="1627"/>
                    <a:pt x="1810" y="1602"/>
                    <a:pt x="1794" y="1586"/>
                  </a:cubicBezTo>
                  <a:cubicBezTo>
                    <a:pt x="1761" y="1553"/>
                    <a:pt x="1761" y="1553"/>
                    <a:pt x="1761" y="1553"/>
                  </a:cubicBezTo>
                  <a:cubicBezTo>
                    <a:pt x="1778" y="1522"/>
                    <a:pt x="1791" y="1491"/>
                    <a:pt x="1800" y="1458"/>
                  </a:cubicBezTo>
                  <a:cubicBezTo>
                    <a:pt x="1848" y="1458"/>
                    <a:pt x="1848" y="1458"/>
                    <a:pt x="1848" y="1458"/>
                  </a:cubicBezTo>
                  <a:cubicBezTo>
                    <a:pt x="1870" y="1458"/>
                    <a:pt x="1888" y="1440"/>
                    <a:pt x="1888" y="1418"/>
                  </a:cubicBezTo>
                  <a:cubicBezTo>
                    <a:pt x="1888" y="1237"/>
                    <a:pt x="1888" y="1237"/>
                    <a:pt x="1888" y="1237"/>
                  </a:cubicBezTo>
                  <a:cubicBezTo>
                    <a:pt x="1888" y="1215"/>
                    <a:pt x="1870" y="1197"/>
                    <a:pt x="1848" y="1197"/>
                  </a:cubicBezTo>
                  <a:close/>
                  <a:moveTo>
                    <a:pt x="978" y="80"/>
                  </a:moveTo>
                  <a:cubicBezTo>
                    <a:pt x="1009" y="80"/>
                    <a:pt x="1034" y="105"/>
                    <a:pt x="1034" y="136"/>
                  </a:cubicBezTo>
                  <a:cubicBezTo>
                    <a:pt x="1034" y="166"/>
                    <a:pt x="1009" y="192"/>
                    <a:pt x="978" y="192"/>
                  </a:cubicBezTo>
                  <a:cubicBezTo>
                    <a:pt x="947" y="192"/>
                    <a:pt x="922" y="166"/>
                    <a:pt x="922" y="136"/>
                  </a:cubicBezTo>
                  <a:cubicBezTo>
                    <a:pt x="922" y="105"/>
                    <a:pt x="947" y="80"/>
                    <a:pt x="978" y="80"/>
                  </a:cubicBezTo>
                  <a:close/>
                  <a:moveTo>
                    <a:pt x="204" y="367"/>
                  </a:moveTo>
                  <a:cubicBezTo>
                    <a:pt x="204" y="316"/>
                    <a:pt x="246" y="275"/>
                    <a:pt x="297" y="275"/>
                  </a:cubicBezTo>
                  <a:cubicBezTo>
                    <a:pt x="348" y="275"/>
                    <a:pt x="389" y="316"/>
                    <a:pt x="389" y="367"/>
                  </a:cubicBezTo>
                  <a:cubicBezTo>
                    <a:pt x="389" y="381"/>
                    <a:pt x="386" y="395"/>
                    <a:pt x="380" y="408"/>
                  </a:cubicBezTo>
                  <a:cubicBezTo>
                    <a:pt x="214" y="408"/>
                    <a:pt x="214" y="408"/>
                    <a:pt x="214" y="408"/>
                  </a:cubicBezTo>
                  <a:cubicBezTo>
                    <a:pt x="207" y="395"/>
                    <a:pt x="204" y="381"/>
                    <a:pt x="204" y="367"/>
                  </a:cubicBezTo>
                  <a:close/>
                  <a:moveTo>
                    <a:pt x="1808" y="1378"/>
                  </a:moveTo>
                  <a:cubicBezTo>
                    <a:pt x="1769" y="1378"/>
                    <a:pt x="1769" y="1378"/>
                    <a:pt x="1769" y="1378"/>
                  </a:cubicBezTo>
                  <a:cubicBezTo>
                    <a:pt x="1750" y="1378"/>
                    <a:pt x="1734" y="1391"/>
                    <a:pt x="1730" y="1409"/>
                  </a:cubicBezTo>
                  <a:cubicBezTo>
                    <a:pt x="1720" y="1455"/>
                    <a:pt x="1702" y="1498"/>
                    <a:pt x="1677" y="1537"/>
                  </a:cubicBezTo>
                  <a:cubicBezTo>
                    <a:pt x="1667" y="1553"/>
                    <a:pt x="1669" y="1574"/>
                    <a:pt x="1682" y="1587"/>
                  </a:cubicBezTo>
                  <a:cubicBezTo>
                    <a:pt x="1710" y="1614"/>
                    <a:pt x="1710" y="1614"/>
                    <a:pt x="1710" y="1614"/>
                  </a:cubicBezTo>
                  <a:cubicBezTo>
                    <a:pt x="1639" y="1685"/>
                    <a:pt x="1639" y="1685"/>
                    <a:pt x="1639" y="1685"/>
                  </a:cubicBezTo>
                  <a:cubicBezTo>
                    <a:pt x="1611" y="1658"/>
                    <a:pt x="1611" y="1658"/>
                    <a:pt x="1611" y="1658"/>
                  </a:cubicBezTo>
                  <a:cubicBezTo>
                    <a:pt x="1598" y="1645"/>
                    <a:pt x="1577" y="1643"/>
                    <a:pt x="1561" y="1653"/>
                  </a:cubicBezTo>
                  <a:cubicBezTo>
                    <a:pt x="1522" y="1678"/>
                    <a:pt x="1479" y="1696"/>
                    <a:pt x="1433" y="1706"/>
                  </a:cubicBezTo>
                  <a:cubicBezTo>
                    <a:pt x="1415" y="1710"/>
                    <a:pt x="1402" y="1726"/>
                    <a:pt x="1402" y="1745"/>
                  </a:cubicBezTo>
                  <a:cubicBezTo>
                    <a:pt x="1402" y="1784"/>
                    <a:pt x="1402" y="1784"/>
                    <a:pt x="1402" y="1784"/>
                  </a:cubicBezTo>
                  <a:cubicBezTo>
                    <a:pt x="1301" y="1784"/>
                    <a:pt x="1301" y="1784"/>
                    <a:pt x="1301" y="1784"/>
                  </a:cubicBezTo>
                  <a:cubicBezTo>
                    <a:pt x="1301" y="1745"/>
                    <a:pt x="1301" y="1745"/>
                    <a:pt x="1301" y="1745"/>
                  </a:cubicBezTo>
                  <a:cubicBezTo>
                    <a:pt x="1301" y="1726"/>
                    <a:pt x="1288" y="1710"/>
                    <a:pt x="1270" y="1706"/>
                  </a:cubicBezTo>
                  <a:cubicBezTo>
                    <a:pt x="1224" y="1696"/>
                    <a:pt x="1181" y="1678"/>
                    <a:pt x="1142" y="1653"/>
                  </a:cubicBezTo>
                  <a:cubicBezTo>
                    <a:pt x="1126" y="1643"/>
                    <a:pt x="1105" y="1645"/>
                    <a:pt x="1092" y="1658"/>
                  </a:cubicBezTo>
                  <a:cubicBezTo>
                    <a:pt x="1065" y="1685"/>
                    <a:pt x="1065" y="1685"/>
                    <a:pt x="1065" y="1685"/>
                  </a:cubicBezTo>
                  <a:cubicBezTo>
                    <a:pt x="994" y="1614"/>
                    <a:pt x="994" y="1614"/>
                    <a:pt x="994" y="1614"/>
                  </a:cubicBezTo>
                  <a:cubicBezTo>
                    <a:pt x="1021" y="1587"/>
                    <a:pt x="1021" y="1587"/>
                    <a:pt x="1021" y="1587"/>
                  </a:cubicBezTo>
                  <a:cubicBezTo>
                    <a:pt x="1034" y="1574"/>
                    <a:pt x="1036" y="1553"/>
                    <a:pt x="1026" y="1537"/>
                  </a:cubicBezTo>
                  <a:cubicBezTo>
                    <a:pt x="1001" y="1498"/>
                    <a:pt x="983" y="1455"/>
                    <a:pt x="973" y="1409"/>
                  </a:cubicBezTo>
                  <a:cubicBezTo>
                    <a:pt x="969" y="1391"/>
                    <a:pt x="953" y="1378"/>
                    <a:pt x="934" y="1378"/>
                  </a:cubicBezTo>
                  <a:cubicBezTo>
                    <a:pt x="896" y="1378"/>
                    <a:pt x="896" y="1378"/>
                    <a:pt x="896" y="1378"/>
                  </a:cubicBezTo>
                  <a:cubicBezTo>
                    <a:pt x="896" y="1277"/>
                    <a:pt x="896" y="1277"/>
                    <a:pt x="896" y="1277"/>
                  </a:cubicBezTo>
                  <a:cubicBezTo>
                    <a:pt x="934" y="1277"/>
                    <a:pt x="934" y="1277"/>
                    <a:pt x="934" y="1277"/>
                  </a:cubicBezTo>
                  <a:cubicBezTo>
                    <a:pt x="953" y="1277"/>
                    <a:pt x="969" y="1264"/>
                    <a:pt x="973" y="1246"/>
                  </a:cubicBezTo>
                  <a:cubicBezTo>
                    <a:pt x="983" y="1200"/>
                    <a:pt x="1001" y="1157"/>
                    <a:pt x="1026" y="1118"/>
                  </a:cubicBezTo>
                  <a:cubicBezTo>
                    <a:pt x="1036" y="1102"/>
                    <a:pt x="1034" y="1081"/>
                    <a:pt x="1021" y="1068"/>
                  </a:cubicBezTo>
                  <a:cubicBezTo>
                    <a:pt x="994" y="1041"/>
                    <a:pt x="994" y="1041"/>
                    <a:pt x="994" y="1041"/>
                  </a:cubicBezTo>
                  <a:cubicBezTo>
                    <a:pt x="1065" y="970"/>
                    <a:pt x="1065" y="970"/>
                    <a:pt x="1065" y="970"/>
                  </a:cubicBezTo>
                  <a:cubicBezTo>
                    <a:pt x="1092" y="997"/>
                    <a:pt x="1092" y="997"/>
                    <a:pt x="1092" y="997"/>
                  </a:cubicBezTo>
                  <a:cubicBezTo>
                    <a:pt x="1105" y="1010"/>
                    <a:pt x="1126" y="1012"/>
                    <a:pt x="1142" y="1002"/>
                  </a:cubicBezTo>
                  <a:cubicBezTo>
                    <a:pt x="1181" y="977"/>
                    <a:pt x="1224" y="959"/>
                    <a:pt x="1270" y="949"/>
                  </a:cubicBezTo>
                  <a:cubicBezTo>
                    <a:pt x="1288" y="945"/>
                    <a:pt x="1301" y="929"/>
                    <a:pt x="1301" y="910"/>
                  </a:cubicBezTo>
                  <a:cubicBezTo>
                    <a:pt x="1301" y="872"/>
                    <a:pt x="1301" y="872"/>
                    <a:pt x="1301" y="872"/>
                  </a:cubicBezTo>
                  <a:cubicBezTo>
                    <a:pt x="1402" y="872"/>
                    <a:pt x="1402" y="872"/>
                    <a:pt x="1402" y="872"/>
                  </a:cubicBezTo>
                  <a:cubicBezTo>
                    <a:pt x="1402" y="910"/>
                    <a:pt x="1402" y="910"/>
                    <a:pt x="1402" y="910"/>
                  </a:cubicBezTo>
                  <a:cubicBezTo>
                    <a:pt x="1402" y="929"/>
                    <a:pt x="1415" y="945"/>
                    <a:pt x="1433" y="949"/>
                  </a:cubicBezTo>
                  <a:cubicBezTo>
                    <a:pt x="1479" y="959"/>
                    <a:pt x="1522" y="977"/>
                    <a:pt x="1561" y="1002"/>
                  </a:cubicBezTo>
                  <a:cubicBezTo>
                    <a:pt x="1577" y="1012"/>
                    <a:pt x="1598" y="1010"/>
                    <a:pt x="1611" y="997"/>
                  </a:cubicBezTo>
                  <a:cubicBezTo>
                    <a:pt x="1638" y="970"/>
                    <a:pt x="1638" y="970"/>
                    <a:pt x="1638" y="970"/>
                  </a:cubicBezTo>
                  <a:cubicBezTo>
                    <a:pt x="1709" y="1041"/>
                    <a:pt x="1709" y="1041"/>
                    <a:pt x="1709" y="1041"/>
                  </a:cubicBezTo>
                  <a:cubicBezTo>
                    <a:pt x="1682" y="1068"/>
                    <a:pt x="1682" y="1068"/>
                    <a:pt x="1682" y="1068"/>
                  </a:cubicBezTo>
                  <a:cubicBezTo>
                    <a:pt x="1669" y="1081"/>
                    <a:pt x="1667" y="1102"/>
                    <a:pt x="1677" y="1118"/>
                  </a:cubicBezTo>
                  <a:cubicBezTo>
                    <a:pt x="1702" y="1157"/>
                    <a:pt x="1720" y="1200"/>
                    <a:pt x="1730" y="1246"/>
                  </a:cubicBezTo>
                  <a:cubicBezTo>
                    <a:pt x="1734" y="1264"/>
                    <a:pt x="1750" y="1277"/>
                    <a:pt x="1769" y="1277"/>
                  </a:cubicBezTo>
                  <a:cubicBezTo>
                    <a:pt x="1808" y="1277"/>
                    <a:pt x="1808" y="1277"/>
                    <a:pt x="1808" y="1277"/>
                  </a:cubicBezTo>
                  <a:lnTo>
                    <a:pt x="1808" y="1378"/>
                  </a:lnTo>
                  <a:close/>
                  <a:moveTo>
                    <a:pt x="1808" y="1378"/>
                  </a:moveTo>
                  <a:cubicBezTo>
                    <a:pt x="1808" y="1378"/>
                    <a:pt x="1808" y="1378"/>
                    <a:pt x="1808" y="13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730190C-7671-3D4B-BE33-11795F873F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3088" y="7818438"/>
              <a:ext cx="239713" cy="387350"/>
            </a:xfrm>
            <a:custGeom>
              <a:avLst/>
              <a:gdLst>
                <a:gd name="T0" fmla="*/ 112 w 304"/>
                <a:gd name="T1" fmla="*/ 298 h 489"/>
                <a:gd name="T2" fmla="*/ 112 w 304"/>
                <a:gd name="T3" fmla="*/ 449 h 489"/>
                <a:gd name="T4" fmla="*/ 152 w 304"/>
                <a:gd name="T5" fmla="*/ 489 h 489"/>
                <a:gd name="T6" fmla="*/ 192 w 304"/>
                <a:gd name="T7" fmla="*/ 449 h 489"/>
                <a:gd name="T8" fmla="*/ 192 w 304"/>
                <a:gd name="T9" fmla="*/ 298 h 489"/>
                <a:gd name="T10" fmla="*/ 304 w 304"/>
                <a:gd name="T11" fmla="*/ 152 h 489"/>
                <a:gd name="T12" fmla="*/ 152 w 304"/>
                <a:gd name="T13" fmla="*/ 0 h 489"/>
                <a:gd name="T14" fmla="*/ 0 w 304"/>
                <a:gd name="T15" fmla="*/ 152 h 489"/>
                <a:gd name="T16" fmla="*/ 112 w 304"/>
                <a:gd name="T17" fmla="*/ 298 h 489"/>
                <a:gd name="T18" fmla="*/ 152 w 304"/>
                <a:gd name="T19" fmla="*/ 80 h 489"/>
                <a:gd name="T20" fmla="*/ 224 w 304"/>
                <a:gd name="T21" fmla="*/ 152 h 489"/>
                <a:gd name="T22" fmla="*/ 152 w 304"/>
                <a:gd name="T23" fmla="*/ 224 h 489"/>
                <a:gd name="T24" fmla="*/ 80 w 304"/>
                <a:gd name="T25" fmla="*/ 152 h 489"/>
                <a:gd name="T26" fmla="*/ 152 w 304"/>
                <a:gd name="T27" fmla="*/ 80 h 489"/>
                <a:gd name="T28" fmla="*/ 152 w 304"/>
                <a:gd name="T29" fmla="*/ 80 h 489"/>
                <a:gd name="T30" fmla="*/ 152 w 304"/>
                <a:gd name="T31" fmla="*/ 8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4" h="489">
                  <a:moveTo>
                    <a:pt x="112" y="298"/>
                  </a:moveTo>
                  <a:cubicBezTo>
                    <a:pt x="112" y="449"/>
                    <a:pt x="112" y="449"/>
                    <a:pt x="112" y="449"/>
                  </a:cubicBezTo>
                  <a:cubicBezTo>
                    <a:pt x="112" y="471"/>
                    <a:pt x="130" y="489"/>
                    <a:pt x="152" y="489"/>
                  </a:cubicBezTo>
                  <a:cubicBezTo>
                    <a:pt x="175" y="489"/>
                    <a:pt x="192" y="471"/>
                    <a:pt x="192" y="449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257" y="281"/>
                    <a:pt x="304" y="222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ubicBezTo>
                    <a:pt x="69" y="0"/>
                    <a:pt x="0" y="68"/>
                    <a:pt x="0" y="152"/>
                  </a:cubicBezTo>
                  <a:cubicBezTo>
                    <a:pt x="0" y="222"/>
                    <a:pt x="48" y="281"/>
                    <a:pt x="112" y="298"/>
                  </a:cubicBezTo>
                  <a:close/>
                  <a:moveTo>
                    <a:pt x="152" y="80"/>
                  </a:moveTo>
                  <a:cubicBezTo>
                    <a:pt x="192" y="80"/>
                    <a:pt x="224" y="112"/>
                    <a:pt x="224" y="152"/>
                  </a:cubicBezTo>
                  <a:cubicBezTo>
                    <a:pt x="224" y="191"/>
                    <a:pt x="192" y="224"/>
                    <a:pt x="152" y="224"/>
                  </a:cubicBezTo>
                  <a:cubicBezTo>
                    <a:pt x="113" y="224"/>
                    <a:pt x="80" y="191"/>
                    <a:pt x="80" y="152"/>
                  </a:cubicBezTo>
                  <a:cubicBezTo>
                    <a:pt x="80" y="112"/>
                    <a:pt x="113" y="80"/>
                    <a:pt x="152" y="80"/>
                  </a:cubicBezTo>
                  <a:close/>
                  <a:moveTo>
                    <a:pt x="152" y="80"/>
                  </a:moveTo>
                  <a:cubicBezTo>
                    <a:pt x="152" y="80"/>
                    <a:pt x="152" y="80"/>
                    <a:pt x="152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172A7CE-5588-3148-88B3-A7DEB3812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44750" y="7818438"/>
              <a:ext cx="239713" cy="401638"/>
            </a:xfrm>
            <a:custGeom>
              <a:avLst/>
              <a:gdLst>
                <a:gd name="T0" fmla="*/ 112 w 304"/>
                <a:gd name="T1" fmla="*/ 298 h 508"/>
                <a:gd name="T2" fmla="*/ 112 w 304"/>
                <a:gd name="T3" fmla="*/ 468 h 508"/>
                <a:gd name="T4" fmla="*/ 152 w 304"/>
                <a:gd name="T5" fmla="*/ 508 h 508"/>
                <a:gd name="T6" fmla="*/ 192 w 304"/>
                <a:gd name="T7" fmla="*/ 468 h 508"/>
                <a:gd name="T8" fmla="*/ 192 w 304"/>
                <a:gd name="T9" fmla="*/ 298 h 508"/>
                <a:gd name="T10" fmla="*/ 304 w 304"/>
                <a:gd name="T11" fmla="*/ 152 h 508"/>
                <a:gd name="T12" fmla="*/ 152 w 304"/>
                <a:gd name="T13" fmla="*/ 0 h 508"/>
                <a:gd name="T14" fmla="*/ 0 w 304"/>
                <a:gd name="T15" fmla="*/ 152 h 508"/>
                <a:gd name="T16" fmla="*/ 112 w 304"/>
                <a:gd name="T17" fmla="*/ 298 h 508"/>
                <a:gd name="T18" fmla="*/ 152 w 304"/>
                <a:gd name="T19" fmla="*/ 80 h 508"/>
                <a:gd name="T20" fmla="*/ 224 w 304"/>
                <a:gd name="T21" fmla="*/ 152 h 508"/>
                <a:gd name="T22" fmla="*/ 152 w 304"/>
                <a:gd name="T23" fmla="*/ 224 h 508"/>
                <a:gd name="T24" fmla="*/ 80 w 304"/>
                <a:gd name="T25" fmla="*/ 152 h 508"/>
                <a:gd name="T26" fmla="*/ 152 w 304"/>
                <a:gd name="T27" fmla="*/ 80 h 508"/>
                <a:gd name="T28" fmla="*/ 152 w 304"/>
                <a:gd name="T29" fmla="*/ 80 h 508"/>
                <a:gd name="T30" fmla="*/ 152 w 304"/>
                <a:gd name="T31" fmla="*/ 8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4" h="508">
                  <a:moveTo>
                    <a:pt x="112" y="298"/>
                  </a:moveTo>
                  <a:cubicBezTo>
                    <a:pt x="112" y="468"/>
                    <a:pt x="112" y="468"/>
                    <a:pt x="112" y="468"/>
                  </a:cubicBezTo>
                  <a:cubicBezTo>
                    <a:pt x="112" y="490"/>
                    <a:pt x="130" y="508"/>
                    <a:pt x="152" y="508"/>
                  </a:cubicBezTo>
                  <a:cubicBezTo>
                    <a:pt x="174" y="508"/>
                    <a:pt x="192" y="490"/>
                    <a:pt x="192" y="468"/>
                  </a:cubicBezTo>
                  <a:cubicBezTo>
                    <a:pt x="192" y="298"/>
                    <a:pt x="192" y="298"/>
                    <a:pt x="192" y="298"/>
                  </a:cubicBezTo>
                  <a:cubicBezTo>
                    <a:pt x="257" y="281"/>
                    <a:pt x="304" y="222"/>
                    <a:pt x="304" y="152"/>
                  </a:cubicBezTo>
                  <a:cubicBezTo>
                    <a:pt x="304" y="68"/>
                    <a:pt x="236" y="0"/>
                    <a:pt x="152" y="0"/>
                  </a:cubicBezTo>
                  <a:cubicBezTo>
                    <a:pt x="68" y="0"/>
                    <a:pt x="0" y="68"/>
                    <a:pt x="0" y="152"/>
                  </a:cubicBezTo>
                  <a:cubicBezTo>
                    <a:pt x="0" y="222"/>
                    <a:pt x="48" y="281"/>
                    <a:pt x="112" y="298"/>
                  </a:cubicBezTo>
                  <a:close/>
                  <a:moveTo>
                    <a:pt x="152" y="80"/>
                  </a:moveTo>
                  <a:cubicBezTo>
                    <a:pt x="192" y="80"/>
                    <a:pt x="224" y="112"/>
                    <a:pt x="224" y="152"/>
                  </a:cubicBezTo>
                  <a:cubicBezTo>
                    <a:pt x="224" y="191"/>
                    <a:pt x="192" y="224"/>
                    <a:pt x="152" y="224"/>
                  </a:cubicBezTo>
                  <a:cubicBezTo>
                    <a:pt x="113" y="224"/>
                    <a:pt x="80" y="191"/>
                    <a:pt x="80" y="152"/>
                  </a:cubicBezTo>
                  <a:cubicBezTo>
                    <a:pt x="80" y="112"/>
                    <a:pt x="113" y="80"/>
                    <a:pt x="152" y="80"/>
                  </a:cubicBezTo>
                  <a:close/>
                  <a:moveTo>
                    <a:pt x="152" y="80"/>
                  </a:moveTo>
                  <a:cubicBezTo>
                    <a:pt x="152" y="80"/>
                    <a:pt x="152" y="80"/>
                    <a:pt x="152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7191D69A-01E7-024D-95D8-D7E71F3839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1325" y="8678863"/>
              <a:ext cx="61913" cy="63500"/>
            </a:xfrm>
            <a:custGeom>
              <a:avLst/>
              <a:gdLst>
                <a:gd name="T0" fmla="*/ 40 w 80"/>
                <a:gd name="T1" fmla="*/ 0 h 80"/>
                <a:gd name="T2" fmla="*/ 11 w 80"/>
                <a:gd name="T3" fmla="*/ 11 h 80"/>
                <a:gd name="T4" fmla="*/ 0 w 80"/>
                <a:gd name="T5" fmla="*/ 40 h 80"/>
                <a:gd name="T6" fmla="*/ 11 w 80"/>
                <a:gd name="T7" fmla="*/ 68 h 80"/>
                <a:gd name="T8" fmla="*/ 40 w 80"/>
                <a:gd name="T9" fmla="*/ 80 h 80"/>
                <a:gd name="T10" fmla="*/ 68 w 80"/>
                <a:gd name="T11" fmla="*/ 68 h 80"/>
                <a:gd name="T12" fmla="*/ 80 w 80"/>
                <a:gd name="T13" fmla="*/ 40 h 80"/>
                <a:gd name="T14" fmla="*/ 68 w 80"/>
                <a:gd name="T15" fmla="*/ 11 h 80"/>
                <a:gd name="T16" fmla="*/ 40 w 80"/>
                <a:gd name="T17" fmla="*/ 0 h 80"/>
                <a:gd name="T18" fmla="*/ 40 w 80"/>
                <a:gd name="T19" fmla="*/ 0 h 80"/>
                <a:gd name="T20" fmla="*/ 40 w 80"/>
                <a:gd name="T2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29" y="0"/>
                    <a:pt x="19" y="4"/>
                    <a:pt x="11" y="11"/>
                  </a:cubicBezTo>
                  <a:cubicBezTo>
                    <a:pt x="4" y="19"/>
                    <a:pt x="0" y="29"/>
                    <a:pt x="0" y="40"/>
                  </a:cubicBezTo>
                  <a:cubicBezTo>
                    <a:pt x="0" y="50"/>
                    <a:pt x="4" y="60"/>
                    <a:pt x="11" y="68"/>
                  </a:cubicBezTo>
                  <a:cubicBezTo>
                    <a:pt x="19" y="75"/>
                    <a:pt x="29" y="80"/>
                    <a:pt x="40" y="80"/>
                  </a:cubicBezTo>
                  <a:cubicBezTo>
                    <a:pt x="50" y="80"/>
                    <a:pt x="60" y="75"/>
                    <a:pt x="68" y="68"/>
                  </a:cubicBezTo>
                  <a:cubicBezTo>
                    <a:pt x="75" y="60"/>
                    <a:pt x="80" y="50"/>
                    <a:pt x="80" y="40"/>
                  </a:cubicBezTo>
                  <a:cubicBezTo>
                    <a:pt x="80" y="29"/>
                    <a:pt x="75" y="19"/>
                    <a:pt x="68" y="11"/>
                  </a:cubicBezTo>
                  <a:cubicBezTo>
                    <a:pt x="60" y="4"/>
                    <a:pt x="50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</p:grpSp>
      <p:grpSp>
        <p:nvGrpSpPr>
          <p:cNvPr id="25" name="Group 43">
            <a:extLst>
              <a:ext uri="{FF2B5EF4-FFF2-40B4-BE49-F238E27FC236}">
                <a16:creationId xmlns:a16="http://schemas.microsoft.com/office/drawing/2014/main" id="{C5789FB1-17A1-4E40-8636-237C766872D5}"/>
              </a:ext>
            </a:extLst>
          </p:cNvPr>
          <p:cNvGrpSpPr>
            <a:grpSpLocks noChangeAspect="1"/>
          </p:cNvGrpSpPr>
          <p:nvPr/>
        </p:nvGrpSpPr>
        <p:grpSpPr>
          <a:xfrm>
            <a:off x="145096" y="2620304"/>
            <a:ext cx="667286" cy="615553"/>
            <a:chOff x="1425575" y="10506076"/>
            <a:chExt cx="1617663" cy="1492250"/>
          </a:xfrm>
          <a:solidFill>
            <a:schemeClr val="bg1"/>
          </a:solidFill>
        </p:grpSpPr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8303E7C5-3118-C449-96E1-B0645C5FA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4875" y="11144251"/>
              <a:ext cx="696913" cy="214313"/>
            </a:xfrm>
            <a:custGeom>
              <a:avLst/>
              <a:gdLst>
                <a:gd name="T0" fmla="*/ 618 w 884"/>
                <a:gd name="T1" fmla="*/ 96 h 272"/>
                <a:gd name="T2" fmla="*/ 40 w 884"/>
                <a:gd name="T3" fmla="*/ 96 h 272"/>
                <a:gd name="T4" fmla="*/ 0 w 884"/>
                <a:gd name="T5" fmla="*/ 136 h 272"/>
                <a:gd name="T6" fmla="*/ 40 w 884"/>
                <a:gd name="T7" fmla="*/ 176 h 272"/>
                <a:gd name="T8" fmla="*/ 618 w 884"/>
                <a:gd name="T9" fmla="*/ 176 h 272"/>
                <a:gd name="T10" fmla="*/ 748 w 884"/>
                <a:gd name="T11" fmla="*/ 272 h 272"/>
                <a:gd name="T12" fmla="*/ 884 w 884"/>
                <a:gd name="T13" fmla="*/ 136 h 272"/>
                <a:gd name="T14" fmla="*/ 748 w 884"/>
                <a:gd name="T15" fmla="*/ 0 h 272"/>
                <a:gd name="T16" fmla="*/ 618 w 884"/>
                <a:gd name="T17" fmla="*/ 96 h 272"/>
                <a:gd name="T18" fmla="*/ 804 w 884"/>
                <a:gd name="T19" fmla="*/ 136 h 272"/>
                <a:gd name="T20" fmla="*/ 748 w 884"/>
                <a:gd name="T21" fmla="*/ 192 h 272"/>
                <a:gd name="T22" fmla="*/ 692 w 884"/>
                <a:gd name="T23" fmla="*/ 136 h 272"/>
                <a:gd name="T24" fmla="*/ 748 w 884"/>
                <a:gd name="T25" fmla="*/ 80 h 272"/>
                <a:gd name="T26" fmla="*/ 804 w 884"/>
                <a:gd name="T27" fmla="*/ 136 h 272"/>
                <a:gd name="T28" fmla="*/ 804 w 884"/>
                <a:gd name="T29" fmla="*/ 136 h 272"/>
                <a:gd name="T30" fmla="*/ 804 w 884"/>
                <a:gd name="T3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84" h="272">
                  <a:moveTo>
                    <a:pt x="618" y="96"/>
                  </a:moveTo>
                  <a:cubicBezTo>
                    <a:pt x="40" y="96"/>
                    <a:pt x="40" y="96"/>
                    <a:pt x="40" y="96"/>
                  </a:cubicBezTo>
                  <a:cubicBezTo>
                    <a:pt x="18" y="96"/>
                    <a:pt x="0" y="114"/>
                    <a:pt x="0" y="136"/>
                  </a:cubicBezTo>
                  <a:cubicBezTo>
                    <a:pt x="0" y="158"/>
                    <a:pt x="18" y="176"/>
                    <a:pt x="40" y="176"/>
                  </a:cubicBezTo>
                  <a:cubicBezTo>
                    <a:pt x="618" y="176"/>
                    <a:pt x="618" y="176"/>
                    <a:pt x="618" y="176"/>
                  </a:cubicBezTo>
                  <a:cubicBezTo>
                    <a:pt x="635" y="232"/>
                    <a:pt x="687" y="272"/>
                    <a:pt x="748" y="272"/>
                  </a:cubicBezTo>
                  <a:cubicBezTo>
                    <a:pt x="823" y="272"/>
                    <a:pt x="884" y="211"/>
                    <a:pt x="884" y="136"/>
                  </a:cubicBezTo>
                  <a:cubicBezTo>
                    <a:pt x="884" y="61"/>
                    <a:pt x="823" y="0"/>
                    <a:pt x="748" y="0"/>
                  </a:cubicBezTo>
                  <a:cubicBezTo>
                    <a:pt x="687" y="0"/>
                    <a:pt x="635" y="41"/>
                    <a:pt x="618" y="96"/>
                  </a:cubicBezTo>
                  <a:close/>
                  <a:moveTo>
                    <a:pt x="804" y="136"/>
                  </a:moveTo>
                  <a:cubicBezTo>
                    <a:pt x="804" y="167"/>
                    <a:pt x="779" y="192"/>
                    <a:pt x="748" y="192"/>
                  </a:cubicBezTo>
                  <a:cubicBezTo>
                    <a:pt x="717" y="192"/>
                    <a:pt x="692" y="167"/>
                    <a:pt x="692" y="136"/>
                  </a:cubicBezTo>
                  <a:cubicBezTo>
                    <a:pt x="692" y="105"/>
                    <a:pt x="717" y="80"/>
                    <a:pt x="748" y="80"/>
                  </a:cubicBezTo>
                  <a:cubicBezTo>
                    <a:pt x="779" y="80"/>
                    <a:pt x="804" y="105"/>
                    <a:pt x="804" y="136"/>
                  </a:cubicBezTo>
                  <a:close/>
                  <a:moveTo>
                    <a:pt x="804" y="136"/>
                  </a:moveTo>
                  <a:cubicBezTo>
                    <a:pt x="804" y="136"/>
                    <a:pt x="804" y="136"/>
                    <a:pt x="804" y="13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7464E67D-C7CD-C542-A98B-7F6C23DC3D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5575" y="10506076"/>
              <a:ext cx="1617663" cy="1492250"/>
            </a:xfrm>
            <a:custGeom>
              <a:avLst/>
              <a:gdLst>
                <a:gd name="T0" fmla="*/ 1749 w 2048"/>
                <a:gd name="T1" fmla="*/ 1672 h 1888"/>
                <a:gd name="T2" fmla="*/ 1448 w 2048"/>
                <a:gd name="T3" fmla="*/ 1524 h 1888"/>
                <a:gd name="T4" fmla="*/ 1104 w 2048"/>
                <a:gd name="T5" fmla="*/ 1512 h 1888"/>
                <a:gd name="T6" fmla="*/ 1216 w 2048"/>
                <a:gd name="T7" fmla="*/ 1248 h 1888"/>
                <a:gd name="T8" fmla="*/ 912 w 2048"/>
                <a:gd name="T9" fmla="*/ 1248 h 1888"/>
                <a:gd name="T10" fmla="*/ 1024 w 2048"/>
                <a:gd name="T11" fmla="*/ 1580 h 1888"/>
                <a:gd name="T12" fmla="*/ 591 w 2048"/>
                <a:gd name="T13" fmla="*/ 1681 h 1888"/>
                <a:gd name="T14" fmla="*/ 722 w 2048"/>
                <a:gd name="T15" fmla="*/ 1511 h 1888"/>
                <a:gd name="T16" fmla="*/ 471 w 2048"/>
                <a:gd name="T17" fmla="*/ 1624 h 1888"/>
                <a:gd name="T18" fmla="*/ 279 w 2048"/>
                <a:gd name="T19" fmla="*/ 1249 h 1888"/>
                <a:gd name="T20" fmla="*/ 462 w 2048"/>
                <a:gd name="T21" fmla="*/ 1239 h 1888"/>
                <a:gd name="T22" fmla="*/ 462 w 2048"/>
                <a:gd name="T23" fmla="*/ 929 h 1888"/>
                <a:gd name="T24" fmla="*/ 320 w 2048"/>
                <a:gd name="T25" fmla="*/ 1145 h 1888"/>
                <a:gd name="T26" fmla="*/ 80 w 2048"/>
                <a:gd name="T27" fmla="*/ 1024 h 1888"/>
                <a:gd name="T28" fmla="*/ 230 w 2048"/>
                <a:gd name="T29" fmla="*/ 590 h 1888"/>
                <a:gd name="T30" fmla="*/ 405 w 2048"/>
                <a:gd name="T31" fmla="*/ 654 h 1888"/>
                <a:gd name="T32" fmla="*/ 327 w 2048"/>
                <a:gd name="T33" fmla="*/ 531 h 1888"/>
                <a:gd name="T34" fmla="*/ 439 w 2048"/>
                <a:gd name="T35" fmla="*/ 295 h 1888"/>
                <a:gd name="T36" fmla="*/ 545 w 2048"/>
                <a:gd name="T37" fmla="*/ 422 h 1888"/>
                <a:gd name="T38" fmla="*/ 682 w 2048"/>
                <a:gd name="T39" fmla="*/ 620 h 1888"/>
                <a:gd name="T40" fmla="*/ 682 w 2048"/>
                <a:gd name="T41" fmla="*/ 327 h 1888"/>
                <a:gd name="T42" fmla="*/ 580 w 2048"/>
                <a:gd name="T43" fmla="*/ 294 h 1888"/>
                <a:gd name="T44" fmla="*/ 580 w 2048"/>
                <a:gd name="T45" fmla="*/ 283 h 1888"/>
                <a:gd name="T46" fmla="*/ 819 w 2048"/>
                <a:gd name="T47" fmla="*/ 80 h 1888"/>
                <a:gd name="T48" fmla="*/ 1024 w 2048"/>
                <a:gd name="T49" fmla="*/ 494 h 1888"/>
                <a:gd name="T50" fmla="*/ 1064 w 2048"/>
                <a:gd name="T51" fmla="*/ 792 h 1888"/>
                <a:gd name="T52" fmla="*/ 1104 w 2048"/>
                <a:gd name="T53" fmla="*/ 494 h 1888"/>
                <a:gd name="T54" fmla="*/ 1420 w 2048"/>
                <a:gd name="T55" fmla="*/ 376 h 1888"/>
                <a:gd name="T56" fmla="*/ 1596 w 2048"/>
                <a:gd name="T57" fmla="*/ 217 h 1888"/>
                <a:gd name="T58" fmla="*/ 1896 w 2048"/>
                <a:gd name="T59" fmla="*/ 328 h 1888"/>
                <a:gd name="T60" fmla="*/ 1896 w 2048"/>
                <a:gd name="T61" fmla="*/ 24 h 1888"/>
                <a:gd name="T62" fmla="*/ 1579 w 2048"/>
                <a:gd name="T63" fmla="*/ 137 h 1888"/>
                <a:gd name="T64" fmla="*/ 1403 w 2048"/>
                <a:gd name="T65" fmla="*/ 296 h 1888"/>
                <a:gd name="T66" fmla="*/ 1104 w 2048"/>
                <a:gd name="T67" fmla="*/ 285 h 1888"/>
                <a:gd name="T68" fmla="*/ 785 w 2048"/>
                <a:gd name="T69" fmla="*/ 0 h 1888"/>
                <a:gd name="T70" fmla="*/ 439 w 2048"/>
                <a:gd name="T71" fmla="*/ 215 h 1888"/>
                <a:gd name="T72" fmla="*/ 226 w 2048"/>
                <a:gd name="T73" fmla="*/ 510 h 1888"/>
                <a:gd name="T74" fmla="*/ 0 w 2048"/>
                <a:gd name="T75" fmla="*/ 1024 h 1888"/>
                <a:gd name="T76" fmla="*/ 155 w 2048"/>
                <a:gd name="T77" fmla="*/ 1388 h 1888"/>
                <a:gd name="T78" fmla="*/ 512 w 2048"/>
                <a:gd name="T79" fmla="*/ 1702 h 1888"/>
                <a:gd name="T80" fmla="*/ 795 w 2048"/>
                <a:gd name="T81" fmla="*/ 1888 h 1888"/>
                <a:gd name="T82" fmla="*/ 1403 w 2048"/>
                <a:gd name="T83" fmla="*/ 1592 h 1888"/>
                <a:gd name="T84" fmla="*/ 1579 w 2048"/>
                <a:gd name="T85" fmla="*/ 1752 h 1888"/>
                <a:gd name="T86" fmla="*/ 1896 w 2048"/>
                <a:gd name="T87" fmla="*/ 1864 h 1888"/>
                <a:gd name="T88" fmla="*/ 1896 w 2048"/>
                <a:gd name="T89" fmla="*/ 1560 h 1888"/>
                <a:gd name="T90" fmla="*/ 1968 w 2048"/>
                <a:gd name="T91" fmla="*/ 176 h 1888"/>
                <a:gd name="T92" fmla="*/ 1824 w 2048"/>
                <a:gd name="T93" fmla="*/ 176 h 1888"/>
                <a:gd name="T94" fmla="*/ 1136 w 2048"/>
                <a:gd name="T95" fmla="*/ 640 h 1888"/>
                <a:gd name="T96" fmla="*/ 992 w 2048"/>
                <a:gd name="T97" fmla="*/ 640 h 1888"/>
                <a:gd name="T98" fmla="*/ 1136 w 2048"/>
                <a:gd name="T99" fmla="*/ 640 h 1888"/>
                <a:gd name="T100" fmla="*/ 748 w 2048"/>
                <a:gd name="T101" fmla="*/ 474 h 1888"/>
                <a:gd name="T102" fmla="*/ 615 w 2048"/>
                <a:gd name="T103" fmla="*/ 474 h 1888"/>
                <a:gd name="T104" fmla="*/ 462 w 2048"/>
                <a:gd name="T105" fmla="*/ 1009 h 1888"/>
                <a:gd name="T106" fmla="*/ 462 w 2048"/>
                <a:gd name="T107" fmla="*/ 1159 h 1888"/>
                <a:gd name="T108" fmla="*/ 462 w 2048"/>
                <a:gd name="T109" fmla="*/ 1009 h 1888"/>
                <a:gd name="T110" fmla="*/ 1064 w 2048"/>
                <a:gd name="T111" fmla="*/ 1176 h 1888"/>
                <a:gd name="T112" fmla="*/ 1064 w 2048"/>
                <a:gd name="T113" fmla="*/ 1320 h 1888"/>
                <a:gd name="T114" fmla="*/ 1896 w 2048"/>
                <a:gd name="T115" fmla="*/ 1784 h 1888"/>
                <a:gd name="T116" fmla="*/ 1896 w 2048"/>
                <a:gd name="T117" fmla="*/ 1640 h 1888"/>
                <a:gd name="T118" fmla="*/ 1896 w 2048"/>
                <a:gd name="T119" fmla="*/ 1784 h 1888"/>
                <a:gd name="T120" fmla="*/ 1896 w 2048"/>
                <a:gd name="T121" fmla="*/ 1784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8" h="1888">
                  <a:moveTo>
                    <a:pt x="1896" y="1560"/>
                  </a:moveTo>
                  <a:cubicBezTo>
                    <a:pt x="1826" y="1560"/>
                    <a:pt x="1767" y="1608"/>
                    <a:pt x="1749" y="1672"/>
                  </a:cubicBezTo>
                  <a:cubicBezTo>
                    <a:pt x="1596" y="1672"/>
                    <a:pt x="1596" y="1672"/>
                    <a:pt x="1596" y="1672"/>
                  </a:cubicBezTo>
                  <a:cubicBezTo>
                    <a:pt x="1448" y="1524"/>
                    <a:pt x="1448" y="1524"/>
                    <a:pt x="1448" y="1524"/>
                  </a:cubicBezTo>
                  <a:cubicBezTo>
                    <a:pt x="1441" y="1517"/>
                    <a:pt x="1430" y="1512"/>
                    <a:pt x="1420" y="1512"/>
                  </a:cubicBezTo>
                  <a:cubicBezTo>
                    <a:pt x="1104" y="1512"/>
                    <a:pt x="1104" y="1512"/>
                    <a:pt x="1104" y="1512"/>
                  </a:cubicBezTo>
                  <a:cubicBezTo>
                    <a:pt x="1104" y="1395"/>
                    <a:pt x="1104" y="1395"/>
                    <a:pt x="1104" y="1395"/>
                  </a:cubicBezTo>
                  <a:cubicBezTo>
                    <a:pt x="1168" y="1377"/>
                    <a:pt x="1216" y="1318"/>
                    <a:pt x="1216" y="1248"/>
                  </a:cubicBezTo>
                  <a:cubicBezTo>
                    <a:pt x="1216" y="1165"/>
                    <a:pt x="1148" y="1096"/>
                    <a:pt x="1064" y="1096"/>
                  </a:cubicBezTo>
                  <a:cubicBezTo>
                    <a:pt x="980" y="1096"/>
                    <a:pt x="912" y="1165"/>
                    <a:pt x="912" y="1248"/>
                  </a:cubicBezTo>
                  <a:cubicBezTo>
                    <a:pt x="912" y="1318"/>
                    <a:pt x="959" y="1377"/>
                    <a:pt x="1024" y="1395"/>
                  </a:cubicBezTo>
                  <a:cubicBezTo>
                    <a:pt x="1024" y="1580"/>
                    <a:pt x="1024" y="1580"/>
                    <a:pt x="1024" y="1580"/>
                  </a:cubicBezTo>
                  <a:cubicBezTo>
                    <a:pt x="1024" y="1706"/>
                    <a:pt x="921" y="1808"/>
                    <a:pt x="795" y="1808"/>
                  </a:cubicBezTo>
                  <a:cubicBezTo>
                    <a:pt x="708" y="1808"/>
                    <a:pt x="629" y="1759"/>
                    <a:pt x="591" y="1681"/>
                  </a:cubicBezTo>
                  <a:cubicBezTo>
                    <a:pt x="647" y="1658"/>
                    <a:pt x="697" y="1618"/>
                    <a:pt x="733" y="1566"/>
                  </a:cubicBezTo>
                  <a:cubicBezTo>
                    <a:pt x="745" y="1548"/>
                    <a:pt x="740" y="1523"/>
                    <a:pt x="722" y="1511"/>
                  </a:cubicBezTo>
                  <a:cubicBezTo>
                    <a:pt x="704" y="1498"/>
                    <a:pt x="679" y="1503"/>
                    <a:pt x="667" y="1521"/>
                  </a:cubicBezTo>
                  <a:cubicBezTo>
                    <a:pt x="622" y="1586"/>
                    <a:pt x="549" y="1624"/>
                    <a:pt x="471" y="1624"/>
                  </a:cubicBezTo>
                  <a:cubicBezTo>
                    <a:pt x="341" y="1624"/>
                    <a:pt x="235" y="1518"/>
                    <a:pt x="235" y="1388"/>
                  </a:cubicBezTo>
                  <a:cubicBezTo>
                    <a:pt x="235" y="1337"/>
                    <a:pt x="250" y="1290"/>
                    <a:pt x="279" y="1249"/>
                  </a:cubicBezTo>
                  <a:cubicBezTo>
                    <a:pt x="312" y="1242"/>
                    <a:pt x="342" y="1228"/>
                    <a:pt x="369" y="1208"/>
                  </a:cubicBezTo>
                  <a:cubicBezTo>
                    <a:pt x="395" y="1228"/>
                    <a:pt x="427" y="1239"/>
                    <a:pt x="462" y="1239"/>
                  </a:cubicBezTo>
                  <a:cubicBezTo>
                    <a:pt x="548" y="1239"/>
                    <a:pt x="618" y="1170"/>
                    <a:pt x="618" y="1084"/>
                  </a:cubicBezTo>
                  <a:cubicBezTo>
                    <a:pt x="618" y="998"/>
                    <a:pt x="548" y="929"/>
                    <a:pt x="462" y="929"/>
                  </a:cubicBezTo>
                  <a:cubicBezTo>
                    <a:pt x="377" y="929"/>
                    <a:pt x="307" y="998"/>
                    <a:pt x="307" y="1084"/>
                  </a:cubicBezTo>
                  <a:cubicBezTo>
                    <a:pt x="307" y="1106"/>
                    <a:pt x="312" y="1126"/>
                    <a:pt x="320" y="1145"/>
                  </a:cubicBezTo>
                  <a:cubicBezTo>
                    <a:pt x="294" y="1164"/>
                    <a:pt x="263" y="1174"/>
                    <a:pt x="230" y="1174"/>
                  </a:cubicBezTo>
                  <a:cubicBezTo>
                    <a:pt x="147" y="1174"/>
                    <a:pt x="80" y="1107"/>
                    <a:pt x="80" y="1024"/>
                  </a:cubicBezTo>
                  <a:cubicBezTo>
                    <a:pt x="80" y="740"/>
                    <a:pt x="80" y="740"/>
                    <a:pt x="80" y="740"/>
                  </a:cubicBezTo>
                  <a:cubicBezTo>
                    <a:pt x="80" y="657"/>
                    <a:pt x="147" y="590"/>
                    <a:pt x="230" y="590"/>
                  </a:cubicBezTo>
                  <a:cubicBezTo>
                    <a:pt x="277" y="590"/>
                    <a:pt x="320" y="611"/>
                    <a:pt x="349" y="648"/>
                  </a:cubicBezTo>
                  <a:cubicBezTo>
                    <a:pt x="363" y="665"/>
                    <a:pt x="388" y="668"/>
                    <a:pt x="405" y="654"/>
                  </a:cubicBezTo>
                  <a:cubicBezTo>
                    <a:pt x="422" y="641"/>
                    <a:pt x="425" y="616"/>
                    <a:pt x="412" y="598"/>
                  </a:cubicBezTo>
                  <a:cubicBezTo>
                    <a:pt x="389" y="569"/>
                    <a:pt x="360" y="546"/>
                    <a:pt x="327" y="531"/>
                  </a:cubicBezTo>
                  <a:cubicBezTo>
                    <a:pt x="306" y="505"/>
                    <a:pt x="294" y="473"/>
                    <a:pt x="294" y="439"/>
                  </a:cubicBezTo>
                  <a:cubicBezTo>
                    <a:pt x="294" y="360"/>
                    <a:pt x="359" y="295"/>
                    <a:pt x="439" y="295"/>
                  </a:cubicBezTo>
                  <a:cubicBezTo>
                    <a:pt x="460" y="295"/>
                    <a:pt x="481" y="300"/>
                    <a:pt x="501" y="309"/>
                  </a:cubicBezTo>
                  <a:cubicBezTo>
                    <a:pt x="503" y="350"/>
                    <a:pt x="519" y="390"/>
                    <a:pt x="545" y="422"/>
                  </a:cubicBezTo>
                  <a:cubicBezTo>
                    <a:pt x="539" y="438"/>
                    <a:pt x="535" y="456"/>
                    <a:pt x="535" y="474"/>
                  </a:cubicBezTo>
                  <a:cubicBezTo>
                    <a:pt x="535" y="554"/>
                    <a:pt x="601" y="620"/>
                    <a:pt x="682" y="620"/>
                  </a:cubicBezTo>
                  <a:cubicBezTo>
                    <a:pt x="763" y="620"/>
                    <a:pt x="828" y="554"/>
                    <a:pt x="828" y="474"/>
                  </a:cubicBezTo>
                  <a:cubicBezTo>
                    <a:pt x="828" y="393"/>
                    <a:pt x="763" y="327"/>
                    <a:pt x="682" y="327"/>
                  </a:cubicBezTo>
                  <a:cubicBezTo>
                    <a:pt x="650" y="327"/>
                    <a:pt x="620" y="338"/>
                    <a:pt x="596" y="355"/>
                  </a:cubicBezTo>
                  <a:cubicBezTo>
                    <a:pt x="586" y="337"/>
                    <a:pt x="580" y="316"/>
                    <a:pt x="580" y="294"/>
                  </a:cubicBezTo>
                  <a:cubicBezTo>
                    <a:pt x="580" y="288"/>
                    <a:pt x="580" y="288"/>
                    <a:pt x="580" y="288"/>
                  </a:cubicBezTo>
                  <a:cubicBezTo>
                    <a:pt x="580" y="286"/>
                    <a:pt x="580" y="285"/>
                    <a:pt x="580" y="283"/>
                  </a:cubicBezTo>
                  <a:cubicBezTo>
                    <a:pt x="581" y="171"/>
                    <a:pt x="673" y="80"/>
                    <a:pt x="785" y="80"/>
                  </a:cubicBezTo>
                  <a:cubicBezTo>
                    <a:pt x="819" y="80"/>
                    <a:pt x="819" y="80"/>
                    <a:pt x="819" y="80"/>
                  </a:cubicBezTo>
                  <a:cubicBezTo>
                    <a:pt x="932" y="80"/>
                    <a:pt x="1024" y="172"/>
                    <a:pt x="1024" y="285"/>
                  </a:cubicBezTo>
                  <a:cubicBezTo>
                    <a:pt x="1024" y="494"/>
                    <a:pt x="1024" y="494"/>
                    <a:pt x="1024" y="494"/>
                  </a:cubicBezTo>
                  <a:cubicBezTo>
                    <a:pt x="959" y="511"/>
                    <a:pt x="912" y="570"/>
                    <a:pt x="912" y="640"/>
                  </a:cubicBezTo>
                  <a:cubicBezTo>
                    <a:pt x="912" y="724"/>
                    <a:pt x="980" y="792"/>
                    <a:pt x="1064" y="792"/>
                  </a:cubicBezTo>
                  <a:cubicBezTo>
                    <a:pt x="1148" y="792"/>
                    <a:pt x="1216" y="724"/>
                    <a:pt x="1216" y="640"/>
                  </a:cubicBezTo>
                  <a:cubicBezTo>
                    <a:pt x="1216" y="570"/>
                    <a:pt x="1168" y="511"/>
                    <a:pt x="1104" y="494"/>
                  </a:cubicBezTo>
                  <a:cubicBezTo>
                    <a:pt x="1104" y="376"/>
                    <a:pt x="1104" y="376"/>
                    <a:pt x="1104" y="376"/>
                  </a:cubicBezTo>
                  <a:cubicBezTo>
                    <a:pt x="1420" y="376"/>
                    <a:pt x="1420" y="376"/>
                    <a:pt x="1420" y="376"/>
                  </a:cubicBezTo>
                  <a:cubicBezTo>
                    <a:pt x="1430" y="376"/>
                    <a:pt x="1441" y="372"/>
                    <a:pt x="1448" y="365"/>
                  </a:cubicBezTo>
                  <a:cubicBezTo>
                    <a:pt x="1596" y="217"/>
                    <a:pt x="1596" y="217"/>
                    <a:pt x="1596" y="217"/>
                  </a:cubicBezTo>
                  <a:cubicBezTo>
                    <a:pt x="1749" y="216"/>
                    <a:pt x="1749" y="216"/>
                    <a:pt x="1749" y="216"/>
                  </a:cubicBezTo>
                  <a:cubicBezTo>
                    <a:pt x="1767" y="281"/>
                    <a:pt x="1826" y="328"/>
                    <a:pt x="1896" y="328"/>
                  </a:cubicBezTo>
                  <a:cubicBezTo>
                    <a:pt x="1980" y="328"/>
                    <a:pt x="2048" y="260"/>
                    <a:pt x="2048" y="176"/>
                  </a:cubicBezTo>
                  <a:cubicBezTo>
                    <a:pt x="2048" y="93"/>
                    <a:pt x="1980" y="24"/>
                    <a:pt x="1896" y="24"/>
                  </a:cubicBezTo>
                  <a:cubicBezTo>
                    <a:pt x="1826" y="24"/>
                    <a:pt x="1767" y="72"/>
                    <a:pt x="1749" y="136"/>
                  </a:cubicBezTo>
                  <a:cubicBezTo>
                    <a:pt x="1579" y="137"/>
                    <a:pt x="1579" y="137"/>
                    <a:pt x="1579" y="137"/>
                  </a:cubicBezTo>
                  <a:cubicBezTo>
                    <a:pt x="1569" y="137"/>
                    <a:pt x="1559" y="141"/>
                    <a:pt x="1551" y="148"/>
                  </a:cubicBezTo>
                  <a:cubicBezTo>
                    <a:pt x="1403" y="296"/>
                    <a:pt x="1403" y="296"/>
                    <a:pt x="1403" y="296"/>
                  </a:cubicBezTo>
                  <a:cubicBezTo>
                    <a:pt x="1104" y="296"/>
                    <a:pt x="1104" y="296"/>
                    <a:pt x="1104" y="296"/>
                  </a:cubicBezTo>
                  <a:cubicBezTo>
                    <a:pt x="1104" y="285"/>
                    <a:pt x="1104" y="285"/>
                    <a:pt x="1104" y="285"/>
                  </a:cubicBezTo>
                  <a:cubicBezTo>
                    <a:pt x="1104" y="128"/>
                    <a:pt x="976" y="0"/>
                    <a:pt x="819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648" y="0"/>
                    <a:pt x="534" y="97"/>
                    <a:pt x="506" y="225"/>
                  </a:cubicBezTo>
                  <a:cubicBezTo>
                    <a:pt x="485" y="218"/>
                    <a:pt x="462" y="215"/>
                    <a:pt x="439" y="215"/>
                  </a:cubicBezTo>
                  <a:cubicBezTo>
                    <a:pt x="315" y="215"/>
                    <a:pt x="214" y="316"/>
                    <a:pt x="214" y="439"/>
                  </a:cubicBezTo>
                  <a:cubicBezTo>
                    <a:pt x="214" y="464"/>
                    <a:pt x="218" y="487"/>
                    <a:pt x="226" y="510"/>
                  </a:cubicBezTo>
                  <a:cubicBezTo>
                    <a:pt x="101" y="513"/>
                    <a:pt x="0" y="615"/>
                    <a:pt x="0" y="74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1136"/>
                    <a:pt x="80" y="1229"/>
                    <a:pt x="186" y="1250"/>
                  </a:cubicBezTo>
                  <a:cubicBezTo>
                    <a:pt x="166" y="1293"/>
                    <a:pt x="155" y="1340"/>
                    <a:pt x="155" y="1388"/>
                  </a:cubicBezTo>
                  <a:cubicBezTo>
                    <a:pt x="155" y="1562"/>
                    <a:pt x="297" y="1704"/>
                    <a:pt x="471" y="1704"/>
                  </a:cubicBezTo>
                  <a:cubicBezTo>
                    <a:pt x="485" y="1704"/>
                    <a:pt x="499" y="1703"/>
                    <a:pt x="512" y="1702"/>
                  </a:cubicBezTo>
                  <a:cubicBezTo>
                    <a:pt x="513" y="1705"/>
                    <a:pt x="513" y="1705"/>
                    <a:pt x="513" y="1705"/>
                  </a:cubicBezTo>
                  <a:cubicBezTo>
                    <a:pt x="563" y="1816"/>
                    <a:pt x="673" y="1888"/>
                    <a:pt x="795" y="1888"/>
                  </a:cubicBezTo>
                  <a:cubicBezTo>
                    <a:pt x="961" y="1888"/>
                    <a:pt x="1097" y="1757"/>
                    <a:pt x="1103" y="1592"/>
                  </a:cubicBezTo>
                  <a:cubicBezTo>
                    <a:pt x="1403" y="1592"/>
                    <a:pt x="1403" y="1592"/>
                    <a:pt x="1403" y="1592"/>
                  </a:cubicBezTo>
                  <a:cubicBezTo>
                    <a:pt x="1551" y="1740"/>
                    <a:pt x="1551" y="1740"/>
                    <a:pt x="1551" y="1740"/>
                  </a:cubicBezTo>
                  <a:cubicBezTo>
                    <a:pt x="1559" y="1748"/>
                    <a:pt x="1569" y="1752"/>
                    <a:pt x="1579" y="1752"/>
                  </a:cubicBezTo>
                  <a:cubicBezTo>
                    <a:pt x="1749" y="1752"/>
                    <a:pt x="1749" y="1752"/>
                    <a:pt x="1749" y="1752"/>
                  </a:cubicBezTo>
                  <a:cubicBezTo>
                    <a:pt x="1767" y="1817"/>
                    <a:pt x="1826" y="1864"/>
                    <a:pt x="1896" y="1864"/>
                  </a:cubicBezTo>
                  <a:cubicBezTo>
                    <a:pt x="1980" y="1864"/>
                    <a:pt x="2048" y="1796"/>
                    <a:pt x="2048" y="1712"/>
                  </a:cubicBezTo>
                  <a:cubicBezTo>
                    <a:pt x="2048" y="1629"/>
                    <a:pt x="1980" y="1560"/>
                    <a:pt x="1896" y="1560"/>
                  </a:cubicBezTo>
                  <a:close/>
                  <a:moveTo>
                    <a:pt x="1896" y="104"/>
                  </a:moveTo>
                  <a:cubicBezTo>
                    <a:pt x="1935" y="104"/>
                    <a:pt x="1968" y="137"/>
                    <a:pt x="1968" y="176"/>
                  </a:cubicBezTo>
                  <a:cubicBezTo>
                    <a:pt x="1968" y="216"/>
                    <a:pt x="1935" y="248"/>
                    <a:pt x="1896" y="248"/>
                  </a:cubicBezTo>
                  <a:cubicBezTo>
                    <a:pt x="1856" y="248"/>
                    <a:pt x="1824" y="216"/>
                    <a:pt x="1824" y="176"/>
                  </a:cubicBezTo>
                  <a:cubicBezTo>
                    <a:pt x="1824" y="137"/>
                    <a:pt x="1856" y="104"/>
                    <a:pt x="1896" y="104"/>
                  </a:cubicBezTo>
                  <a:close/>
                  <a:moveTo>
                    <a:pt x="1136" y="640"/>
                  </a:moveTo>
                  <a:cubicBezTo>
                    <a:pt x="1136" y="680"/>
                    <a:pt x="1103" y="712"/>
                    <a:pt x="1064" y="712"/>
                  </a:cubicBezTo>
                  <a:cubicBezTo>
                    <a:pt x="1024" y="712"/>
                    <a:pt x="992" y="680"/>
                    <a:pt x="992" y="640"/>
                  </a:cubicBezTo>
                  <a:cubicBezTo>
                    <a:pt x="992" y="601"/>
                    <a:pt x="1024" y="568"/>
                    <a:pt x="1064" y="568"/>
                  </a:cubicBezTo>
                  <a:cubicBezTo>
                    <a:pt x="1103" y="568"/>
                    <a:pt x="1136" y="601"/>
                    <a:pt x="1136" y="640"/>
                  </a:cubicBezTo>
                  <a:close/>
                  <a:moveTo>
                    <a:pt x="682" y="407"/>
                  </a:moveTo>
                  <a:cubicBezTo>
                    <a:pt x="718" y="407"/>
                    <a:pt x="748" y="437"/>
                    <a:pt x="748" y="474"/>
                  </a:cubicBezTo>
                  <a:cubicBezTo>
                    <a:pt x="748" y="510"/>
                    <a:pt x="718" y="540"/>
                    <a:pt x="682" y="540"/>
                  </a:cubicBezTo>
                  <a:cubicBezTo>
                    <a:pt x="645" y="540"/>
                    <a:pt x="615" y="510"/>
                    <a:pt x="615" y="474"/>
                  </a:cubicBezTo>
                  <a:cubicBezTo>
                    <a:pt x="615" y="437"/>
                    <a:pt x="645" y="407"/>
                    <a:pt x="682" y="407"/>
                  </a:cubicBezTo>
                  <a:close/>
                  <a:moveTo>
                    <a:pt x="462" y="1009"/>
                  </a:moveTo>
                  <a:cubicBezTo>
                    <a:pt x="504" y="1009"/>
                    <a:pt x="538" y="1042"/>
                    <a:pt x="538" y="1084"/>
                  </a:cubicBezTo>
                  <a:cubicBezTo>
                    <a:pt x="538" y="1125"/>
                    <a:pt x="504" y="1159"/>
                    <a:pt x="462" y="1159"/>
                  </a:cubicBezTo>
                  <a:cubicBezTo>
                    <a:pt x="421" y="1159"/>
                    <a:pt x="387" y="1125"/>
                    <a:pt x="387" y="1084"/>
                  </a:cubicBezTo>
                  <a:cubicBezTo>
                    <a:pt x="387" y="1042"/>
                    <a:pt x="421" y="1009"/>
                    <a:pt x="462" y="1009"/>
                  </a:cubicBezTo>
                  <a:close/>
                  <a:moveTo>
                    <a:pt x="992" y="1248"/>
                  </a:moveTo>
                  <a:cubicBezTo>
                    <a:pt x="992" y="1209"/>
                    <a:pt x="1024" y="1176"/>
                    <a:pt x="1064" y="1176"/>
                  </a:cubicBezTo>
                  <a:cubicBezTo>
                    <a:pt x="1103" y="1176"/>
                    <a:pt x="1136" y="1209"/>
                    <a:pt x="1136" y="1248"/>
                  </a:cubicBezTo>
                  <a:cubicBezTo>
                    <a:pt x="1136" y="1288"/>
                    <a:pt x="1103" y="1320"/>
                    <a:pt x="1064" y="1320"/>
                  </a:cubicBezTo>
                  <a:cubicBezTo>
                    <a:pt x="1024" y="1320"/>
                    <a:pt x="992" y="1288"/>
                    <a:pt x="992" y="1248"/>
                  </a:cubicBezTo>
                  <a:close/>
                  <a:moveTo>
                    <a:pt x="1896" y="1784"/>
                  </a:moveTo>
                  <a:cubicBezTo>
                    <a:pt x="1856" y="1784"/>
                    <a:pt x="1824" y="1752"/>
                    <a:pt x="1824" y="1712"/>
                  </a:cubicBezTo>
                  <a:cubicBezTo>
                    <a:pt x="1824" y="1673"/>
                    <a:pt x="1856" y="1640"/>
                    <a:pt x="1896" y="1640"/>
                  </a:cubicBezTo>
                  <a:cubicBezTo>
                    <a:pt x="1935" y="1640"/>
                    <a:pt x="1968" y="1673"/>
                    <a:pt x="1968" y="1712"/>
                  </a:cubicBezTo>
                  <a:cubicBezTo>
                    <a:pt x="1968" y="1752"/>
                    <a:pt x="1935" y="1784"/>
                    <a:pt x="1896" y="1784"/>
                  </a:cubicBezTo>
                  <a:close/>
                  <a:moveTo>
                    <a:pt x="1896" y="1784"/>
                  </a:moveTo>
                  <a:cubicBezTo>
                    <a:pt x="1896" y="1784"/>
                    <a:pt x="1896" y="1784"/>
                    <a:pt x="1896" y="17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623F98B3-0DDE-9749-9979-F02F0E511D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2000" y="11220451"/>
              <a:ext cx="63500" cy="61913"/>
            </a:xfrm>
            <a:custGeom>
              <a:avLst/>
              <a:gdLst>
                <a:gd name="T0" fmla="*/ 12 w 80"/>
                <a:gd name="T1" fmla="*/ 12 h 80"/>
                <a:gd name="T2" fmla="*/ 0 w 80"/>
                <a:gd name="T3" fmla="*/ 40 h 80"/>
                <a:gd name="T4" fmla="*/ 12 w 80"/>
                <a:gd name="T5" fmla="*/ 69 h 80"/>
                <a:gd name="T6" fmla="*/ 40 w 80"/>
                <a:gd name="T7" fmla="*/ 80 h 80"/>
                <a:gd name="T8" fmla="*/ 69 w 80"/>
                <a:gd name="T9" fmla="*/ 69 h 80"/>
                <a:gd name="T10" fmla="*/ 80 w 80"/>
                <a:gd name="T11" fmla="*/ 40 h 80"/>
                <a:gd name="T12" fmla="*/ 69 w 80"/>
                <a:gd name="T13" fmla="*/ 12 h 80"/>
                <a:gd name="T14" fmla="*/ 40 w 80"/>
                <a:gd name="T15" fmla="*/ 0 h 80"/>
                <a:gd name="T16" fmla="*/ 12 w 80"/>
                <a:gd name="T17" fmla="*/ 12 h 80"/>
                <a:gd name="T18" fmla="*/ 12 w 80"/>
                <a:gd name="T19" fmla="*/ 12 h 80"/>
                <a:gd name="T20" fmla="*/ 12 w 80"/>
                <a:gd name="T21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80">
                  <a:moveTo>
                    <a:pt x="12" y="12"/>
                  </a:moveTo>
                  <a:cubicBezTo>
                    <a:pt x="5" y="20"/>
                    <a:pt x="0" y="30"/>
                    <a:pt x="0" y="40"/>
                  </a:cubicBezTo>
                  <a:cubicBezTo>
                    <a:pt x="0" y="51"/>
                    <a:pt x="5" y="61"/>
                    <a:pt x="12" y="69"/>
                  </a:cubicBezTo>
                  <a:cubicBezTo>
                    <a:pt x="19" y="76"/>
                    <a:pt x="30" y="80"/>
                    <a:pt x="40" y="80"/>
                  </a:cubicBezTo>
                  <a:cubicBezTo>
                    <a:pt x="51" y="80"/>
                    <a:pt x="61" y="76"/>
                    <a:pt x="69" y="69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30"/>
                    <a:pt x="76" y="20"/>
                    <a:pt x="69" y="12"/>
                  </a:cubicBezTo>
                  <a:cubicBezTo>
                    <a:pt x="61" y="5"/>
                    <a:pt x="51" y="0"/>
                    <a:pt x="40" y="0"/>
                  </a:cubicBezTo>
                  <a:cubicBezTo>
                    <a:pt x="30" y="0"/>
                    <a:pt x="19" y="5"/>
                    <a:pt x="12" y="12"/>
                  </a:cubicBezTo>
                  <a:close/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</p:grpSp>
      <p:grpSp>
        <p:nvGrpSpPr>
          <p:cNvPr id="29" name="Group 41">
            <a:extLst>
              <a:ext uri="{FF2B5EF4-FFF2-40B4-BE49-F238E27FC236}">
                <a16:creationId xmlns:a16="http://schemas.microsoft.com/office/drawing/2014/main" id="{2541C925-87FE-6E4F-9374-25E2A67FF0FB}"/>
              </a:ext>
            </a:extLst>
          </p:cNvPr>
          <p:cNvGrpSpPr>
            <a:grpSpLocks noChangeAspect="1"/>
          </p:cNvGrpSpPr>
          <p:nvPr/>
        </p:nvGrpSpPr>
        <p:grpSpPr>
          <a:xfrm>
            <a:off x="201246" y="3434690"/>
            <a:ext cx="579273" cy="615553"/>
            <a:chOff x="9244013" y="10439401"/>
            <a:chExt cx="1520825" cy="1616075"/>
          </a:xfrm>
          <a:solidFill>
            <a:schemeClr val="bg1"/>
          </a:solidFill>
        </p:grpSpPr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70CA01D-4976-E34F-B876-BD2A40C45B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4013" y="10439401"/>
              <a:ext cx="1520825" cy="1616075"/>
            </a:xfrm>
            <a:custGeom>
              <a:avLst/>
              <a:gdLst>
                <a:gd name="T0" fmla="*/ 1925 w 1925"/>
                <a:gd name="T1" fmla="*/ 500 h 2045"/>
                <a:gd name="T2" fmla="*/ 1758 w 1925"/>
                <a:gd name="T3" fmla="*/ 333 h 2045"/>
                <a:gd name="T4" fmla="*/ 1637 w 1925"/>
                <a:gd name="T5" fmla="*/ 384 h 2045"/>
                <a:gd name="T6" fmla="*/ 982 w 1925"/>
                <a:gd name="T7" fmla="*/ 7 h 2045"/>
                <a:gd name="T8" fmla="*/ 943 w 1925"/>
                <a:gd name="T9" fmla="*/ 7 h 2045"/>
                <a:gd name="T10" fmla="*/ 288 w 1925"/>
                <a:gd name="T11" fmla="*/ 384 h 2045"/>
                <a:gd name="T12" fmla="*/ 167 w 1925"/>
                <a:gd name="T13" fmla="*/ 333 h 2045"/>
                <a:gd name="T14" fmla="*/ 0 w 1925"/>
                <a:gd name="T15" fmla="*/ 500 h 2045"/>
                <a:gd name="T16" fmla="*/ 127 w 1925"/>
                <a:gd name="T17" fmla="*/ 663 h 2045"/>
                <a:gd name="T18" fmla="*/ 127 w 1925"/>
                <a:gd name="T19" fmla="*/ 1419 h 2045"/>
                <a:gd name="T20" fmla="*/ 147 w 1925"/>
                <a:gd name="T21" fmla="*/ 1453 h 2045"/>
                <a:gd name="T22" fmla="*/ 801 w 1925"/>
                <a:gd name="T23" fmla="*/ 1831 h 2045"/>
                <a:gd name="T24" fmla="*/ 795 w 1925"/>
                <a:gd name="T25" fmla="*/ 1878 h 2045"/>
                <a:gd name="T26" fmla="*/ 962 w 1925"/>
                <a:gd name="T27" fmla="*/ 2045 h 2045"/>
                <a:gd name="T28" fmla="*/ 1130 w 1925"/>
                <a:gd name="T29" fmla="*/ 1878 h 2045"/>
                <a:gd name="T30" fmla="*/ 1123 w 1925"/>
                <a:gd name="T31" fmla="*/ 1831 h 2045"/>
                <a:gd name="T32" fmla="*/ 1778 w 1925"/>
                <a:gd name="T33" fmla="*/ 1453 h 2045"/>
                <a:gd name="T34" fmla="*/ 1798 w 1925"/>
                <a:gd name="T35" fmla="*/ 1419 h 2045"/>
                <a:gd name="T36" fmla="*/ 1798 w 1925"/>
                <a:gd name="T37" fmla="*/ 663 h 2045"/>
                <a:gd name="T38" fmla="*/ 1925 w 1925"/>
                <a:gd name="T39" fmla="*/ 500 h 2045"/>
                <a:gd name="T40" fmla="*/ 79 w 1925"/>
                <a:gd name="T41" fmla="*/ 500 h 2045"/>
                <a:gd name="T42" fmla="*/ 167 w 1925"/>
                <a:gd name="T43" fmla="*/ 413 h 2045"/>
                <a:gd name="T44" fmla="*/ 255 w 1925"/>
                <a:gd name="T45" fmla="*/ 500 h 2045"/>
                <a:gd name="T46" fmla="*/ 167 w 1925"/>
                <a:gd name="T47" fmla="*/ 588 h 2045"/>
                <a:gd name="T48" fmla="*/ 79 w 1925"/>
                <a:gd name="T49" fmla="*/ 500 h 2045"/>
                <a:gd name="T50" fmla="*/ 962 w 1925"/>
                <a:gd name="T51" fmla="*/ 1966 h 2045"/>
                <a:gd name="T52" fmla="*/ 875 w 1925"/>
                <a:gd name="T53" fmla="*/ 1878 h 2045"/>
                <a:gd name="T54" fmla="*/ 962 w 1925"/>
                <a:gd name="T55" fmla="*/ 1790 h 2045"/>
                <a:gd name="T56" fmla="*/ 1050 w 1925"/>
                <a:gd name="T57" fmla="*/ 1878 h 2045"/>
                <a:gd name="T58" fmla="*/ 962 w 1925"/>
                <a:gd name="T59" fmla="*/ 1966 h 2045"/>
                <a:gd name="T60" fmla="*/ 1083 w 1925"/>
                <a:gd name="T61" fmla="*/ 1762 h 2045"/>
                <a:gd name="T62" fmla="*/ 962 w 1925"/>
                <a:gd name="T63" fmla="*/ 1710 h 2045"/>
                <a:gd name="T64" fmla="*/ 842 w 1925"/>
                <a:gd name="T65" fmla="*/ 1762 h 2045"/>
                <a:gd name="T66" fmla="*/ 207 w 1925"/>
                <a:gd name="T67" fmla="*/ 1396 h 2045"/>
                <a:gd name="T68" fmla="*/ 207 w 1925"/>
                <a:gd name="T69" fmla="*/ 663 h 2045"/>
                <a:gd name="T70" fmla="*/ 335 w 1925"/>
                <a:gd name="T71" fmla="*/ 500 h 2045"/>
                <a:gd name="T72" fmla="*/ 328 w 1925"/>
                <a:gd name="T73" fmla="*/ 454 h 2045"/>
                <a:gd name="T74" fmla="*/ 963 w 1925"/>
                <a:gd name="T75" fmla="*/ 87 h 2045"/>
                <a:gd name="T76" fmla="*/ 1597 w 1925"/>
                <a:gd name="T77" fmla="*/ 454 h 2045"/>
                <a:gd name="T78" fmla="*/ 1590 w 1925"/>
                <a:gd name="T79" fmla="*/ 500 h 2045"/>
                <a:gd name="T80" fmla="*/ 1718 w 1925"/>
                <a:gd name="T81" fmla="*/ 663 h 2045"/>
                <a:gd name="T82" fmla="*/ 1718 w 1925"/>
                <a:gd name="T83" fmla="*/ 1396 h 2045"/>
                <a:gd name="T84" fmla="*/ 1083 w 1925"/>
                <a:gd name="T85" fmla="*/ 1762 h 2045"/>
                <a:gd name="T86" fmla="*/ 1758 w 1925"/>
                <a:gd name="T87" fmla="*/ 588 h 2045"/>
                <a:gd name="T88" fmla="*/ 1670 w 1925"/>
                <a:gd name="T89" fmla="*/ 500 h 2045"/>
                <a:gd name="T90" fmla="*/ 1758 w 1925"/>
                <a:gd name="T91" fmla="*/ 413 h 2045"/>
                <a:gd name="T92" fmla="*/ 1846 w 1925"/>
                <a:gd name="T93" fmla="*/ 500 h 2045"/>
                <a:gd name="T94" fmla="*/ 1758 w 1925"/>
                <a:gd name="T95" fmla="*/ 588 h 2045"/>
                <a:gd name="T96" fmla="*/ 1758 w 1925"/>
                <a:gd name="T97" fmla="*/ 588 h 2045"/>
                <a:gd name="T98" fmla="*/ 1758 w 1925"/>
                <a:gd name="T99" fmla="*/ 588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25" h="2045">
                  <a:moveTo>
                    <a:pt x="1925" y="500"/>
                  </a:moveTo>
                  <a:cubicBezTo>
                    <a:pt x="1925" y="408"/>
                    <a:pt x="1850" y="333"/>
                    <a:pt x="1758" y="333"/>
                  </a:cubicBezTo>
                  <a:cubicBezTo>
                    <a:pt x="1710" y="333"/>
                    <a:pt x="1667" y="353"/>
                    <a:pt x="1637" y="384"/>
                  </a:cubicBezTo>
                  <a:cubicBezTo>
                    <a:pt x="982" y="7"/>
                    <a:pt x="982" y="7"/>
                    <a:pt x="982" y="7"/>
                  </a:cubicBezTo>
                  <a:cubicBezTo>
                    <a:pt x="970" y="0"/>
                    <a:pt x="955" y="0"/>
                    <a:pt x="943" y="7"/>
                  </a:cubicBezTo>
                  <a:cubicBezTo>
                    <a:pt x="288" y="384"/>
                    <a:pt x="288" y="384"/>
                    <a:pt x="288" y="384"/>
                  </a:cubicBezTo>
                  <a:cubicBezTo>
                    <a:pt x="258" y="353"/>
                    <a:pt x="215" y="333"/>
                    <a:pt x="167" y="333"/>
                  </a:cubicBezTo>
                  <a:cubicBezTo>
                    <a:pt x="75" y="333"/>
                    <a:pt x="0" y="408"/>
                    <a:pt x="0" y="500"/>
                  </a:cubicBezTo>
                  <a:cubicBezTo>
                    <a:pt x="0" y="579"/>
                    <a:pt x="54" y="645"/>
                    <a:pt x="127" y="663"/>
                  </a:cubicBezTo>
                  <a:cubicBezTo>
                    <a:pt x="127" y="1419"/>
                    <a:pt x="127" y="1419"/>
                    <a:pt x="127" y="1419"/>
                  </a:cubicBezTo>
                  <a:cubicBezTo>
                    <a:pt x="127" y="1433"/>
                    <a:pt x="135" y="1446"/>
                    <a:pt x="147" y="1453"/>
                  </a:cubicBezTo>
                  <a:cubicBezTo>
                    <a:pt x="801" y="1831"/>
                    <a:pt x="801" y="1831"/>
                    <a:pt x="801" y="1831"/>
                  </a:cubicBezTo>
                  <a:cubicBezTo>
                    <a:pt x="797" y="1846"/>
                    <a:pt x="795" y="1861"/>
                    <a:pt x="795" y="1878"/>
                  </a:cubicBezTo>
                  <a:cubicBezTo>
                    <a:pt x="795" y="1970"/>
                    <a:pt x="870" y="2045"/>
                    <a:pt x="962" y="2045"/>
                  </a:cubicBezTo>
                  <a:cubicBezTo>
                    <a:pt x="1055" y="2045"/>
                    <a:pt x="1130" y="1970"/>
                    <a:pt x="1130" y="1878"/>
                  </a:cubicBezTo>
                  <a:cubicBezTo>
                    <a:pt x="1130" y="1861"/>
                    <a:pt x="1128" y="1846"/>
                    <a:pt x="1123" y="1831"/>
                  </a:cubicBezTo>
                  <a:cubicBezTo>
                    <a:pt x="1778" y="1453"/>
                    <a:pt x="1778" y="1453"/>
                    <a:pt x="1778" y="1453"/>
                  </a:cubicBezTo>
                  <a:cubicBezTo>
                    <a:pt x="1790" y="1446"/>
                    <a:pt x="1798" y="1433"/>
                    <a:pt x="1798" y="1419"/>
                  </a:cubicBezTo>
                  <a:cubicBezTo>
                    <a:pt x="1798" y="663"/>
                    <a:pt x="1798" y="663"/>
                    <a:pt x="1798" y="663"/>
                  </a:cubicBezTo>
                  <a:cubicBezTo>
                    <a:pt x="1871" y="645"/>
                    <a:pt x="1925" y="579"/>
                    <a:pt x="1925" y="500"/>
                  </a:cubicBezTo>
                  <a:close/>
                  <a:moveTo>
                    <a:pt x="79" y="500"/>
                  </a:moveTo>
                  <a:cubicBezTo>
                    <a:pt x="79" y="452"/>
                    <a:pt x="119" y="413"/>
                    <a:pt x="167" y="413"/>
                  </a:cubicBezTo>
                  <a:cubicBezTo>
                    <a:pt x="216" y="413"/>
                    <a:pt x="255" y="452"/>
                    <a:pt x="255" y="500"/>
                  </a:cubicBezTo>
                  <a:cubicBezTo>
                    <a:pt x="255" y="549"/>
                    <a:pt x="216" y="588"/>
                    <a:pt x="167" y="588"/>
                  </a:cubicBezTo>
                  <a:cubicBezTo>
                    <a:pt x="119" y="588"/>
                    <a:pt x="79" y="549"/>
                    <a:pt x="79" y="500"/>
                  </a:cubicBezTo>
                  <a:close/>
                  <a:moveTo>
                    <a:pt x="962" y="1966"/>
                  </a:moveTo>
                  <a:cubicBezTo>
                    <a:pt x="914" y="1966"/>
                    <a:pt x="875" y="1926"/>
                    <a:pt x="875" y="1878"/>
                  </a:cubicBezTo>
                  <a:cubicBezTo>
                    <a:pt x="875" y="1829"/>
                    <a:pt x="914" y="1790"/>
                    <a:pt x="962" y="1790"/>
                  </a:cubicBezTo>
                  <a:cubicBezTo>
                    <a:pt x="1011" y="1790"/>
                    <a:pt x="1050" y="1829"/>
                    <a:pt x="1050" y="1878"/>
                  </a:cubicBezTo>
                  <a:cubicBezTo>
                    <a:pt x="1050" y="1926"/>
                    <a:pt x="1011" y="1966"/>
                    <a:pt x="962" y="1966"/>
                  </a:cubicBezTo>
                  <a:close/>
                  <a:moveTo>
                    <a:pt x="1083" y="1762"/>
                  </a:moveTo>
                  <a:cubicBezTo>
                    <a:pt x="1053" y="1730"/>
                    <a:pt x="1010" y="1710"/>
                    <a:pt x="962" y="1710"/>
                  </a:cubicBezTo>
                  <a:cubicBezTo>
                    <a:pt x="915" y="1710"/>
                    <a:pt x="872" y="1730"/>
                    <a:pt x="842" y="1762"/>
                  </a:cubicBezTo>
                  <a:cubicBezTo>
                    <a:pt x="207" y="1396"/>
                    <a:pt x="207" y="1396"/>
                    <a:pt x="207" y="1396"/>
                  </a:cubicBezTo>
                  <a:cubicBezTo>
                    <a:pt x="207" y="663"/>
                    <a:pt x="207" y="663"/>
                    <a:pt x="207" y="663"/>
                  </a:cubicBezTo>
                  <a:cubicBezTo>
                    <a:pt x="280" y="645"/>
                    <a:pt x="335" y="579"/>
                    <a:pt x="335" y="500"/>
                  </a:cubicBezTo>
                  <a:cubicBezTo>
                    <a:pt x="335" y="484"/>
                    <a:pt x="333" y="468"/>
                    <a:pt x="328" y="454"/>
                  </a:cubicBezTo>
                  <a:cubicBezTo>
                    <a:pt x="963" y="87"/>
                    <a:pt x="963" y="87"/>
                    <a:pt x="963" y="87"/>
                  </a:cubicBezTo>
                  <a:cubicBezTo>
                    <a:pt x="1597" y="454"/>
                    <a:pt x="1597" y="454"/>
                    <a:pt x="1597" y="454"/>
                  </a:cubicBezTo>
                  <a:cubicBezTo>
                    <a:pt x="1592" y="468"/>
                    <a:pt x="1590" y="484"/>
                    <a:pt x="1590" y="500"/>
                  </a:cubicBezTo>
                  <a:cubicBezTo>
                    <a:pt x="1590" y="579"/>
                    <a:pt x="1645" y="645"/>
                    <a:pt x="1718" y="663"/>
                  </a:cubicBezTo>
                  <a:cubicBezTo>
                    <a:pt x="1718" y="1396"/>
                    <a:pt x="1718" y="1396"/>
                    <a:pt x="1718" y="1396"/>
                  </a:cubicBezTo>
                  <a:lnTo>
                    <a:pt x="1083" y="1762"/>
                  </a:lnTo>
                  <a:close/>
                  <a:moveTo>
                    <a:pt x="1758" y="588"/>
                  </a:moveTo>
                  <a:cubicBezTo>
                    <a:pt x="1709" y="588"/>
                    <a:pt x="1670" y="549"/>
                    <a:pt x="1670" y="500"/>
                  </a:cubicBezTo>
                  <a:cubicBezTo>
                    <a:pt x="1670" y="452"/>
                    <a:pt x="1709" y="413"/>
                    <a:pt x="1758" y="413"/>
                  </a:cubicBezTo>
                  <a:cubicBezTo>
                    <a:pt x="1806" y="413"/>
                    <a:pt x="1846" y="452"/>
                    <a:pt x="1846" y="500"/>
                  </a:cubicBezTo>
                  <a:cubicBezTo>
                    <a:pt x="1846" y="549"/>
                    <a:pt x="1806" y="588"/>
                    <a:pt x="1758" y="588"/>
                  </a:cubicBezTo>
                  <a:close/>
                  <a:moveTo>
                    <a:pt x="1758" y="588"/>
                  </a:moveTo>
                  <a:cubicBezTo>
                    <a:pt x="1758" y="588"/>
                    <a:pt x="1758" y="588"/>
                    <a:pt x="1758" y="5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36606380-4797-C943-9A1E-314FACFC39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6750" y="10683876"/>
              <a:ext cx="895350" cy="1027113"/>
            </a:xfrm>
            <a:custGeom>
              <a:avLst/>
              <a:gdLst>
                <a:gd name="T0" fmla="*/ 1113 w 1133"/>
                <a:gd name="T1" fmla="*/ 312 h 1299"/>
                <a:gd name="T2" fmla="*/ 586 w 1133"/>
                <a:gd name="T3" fmla="*/ 7 h 1299"/>
                <a:gd name="T4" fmla="*/ 547 w 1133"/>
                <a:gd name="T5" fmla="*/ 7 h 1299"/>
                <a:gd name="T6" fmla="*/ 20 w 1133"/>
                <a:gd name="T7" fmla="*/ 312 h 1299"/>
                <a:gd name="T8" fmla="*/ 0 w 1133"/>
                <a:gd name="T9" fmla="*/ 346 h 1299"/>
                <a:gd name="T10" fmla="*/ 0 w 1133"/>
                <a:gd name="T11" fmla="*/ 955 h 1299"/>
                <a:gd name="T12" fmla="*/ 20 w 1133"/>
                <a:gd name="T13" fmla="*/ 989 h 1299"/>
                <a:gd name="T14" fmla="*/ 547 w 1133"/>
                <a:gd name="T15" fmla="*/ 1294 h 1299"/>
                <a:gd name="T16" fmla="*/ 567 w 1133"/>
                <a:gd name="T17" fmla="*/ 1299 h 1299"/>
                <a:gd name="T18" fmla="*/ 586 w 1133"/>
                <a:gd name="T19" fmla="*/ 1294 h 1299"/>
                <a:gd name="T20" fmla="*/ 1113 w 1133"/>
                <a:gd name="T21" fmla="*/ 989 h 1299"/>
                <a:gd name="T22" fmla="*/ 1133 w 1133"/>
                <a:gd name="T23" fmla="*/ 955 h 1299"/>
                <a:gd name="T24" fmla="*/ 1133 w 1133"/>
                <a:gd name="T25" fmla="*/ 346 h 1299"/>
                <a:gd name="T26" fmla="*/ 1113 w 1133"/>
                <a:gd name="T27" fmla="*/ 312 h 1299"/>
                <a:gd name="T28" fmla="*/ 567 w 1133"/>
                <a:gd name="T29" fmla="*/ 88 h 1299"/>
                <a:gd name="T30" fmla="*/ 1014 w 1133"/>
                <a:gd name="T31" fmla="*/ 346 h 1299"/>
                <a:gd name="T32" fmla="*/ 567 w 1133"/>
                <a:gd name="T33" fmla="*/ 604 h 1299"/>
                <a:gd name="T34" fmla="*/ 119 w 1133"/>
                <a:gd name="T35" fmla="*/ 346 h 1299"/>
                <a:gd name="T36" fmla="*/ 567 w 1133"/>
                <a:gd name="T37" fmla="*/ 88 h 1299"/>
                <a:gd name="T38" fmla="*/ 606 w 1133"/>
                <a:gd name="T39" fmla="*/ 1190 h 1299"/>
                <a:gd name="T40" fmla="*/ 606 w 1133"/>
                <a:gd name="T41" fmla="*/ 1010 h 1299"/>
                <a:gd name="T42" fmla="*/ 567 w 1133"/>
                <a:gd name="T43" fmla="*/ 970 h 1299"/>
                <a:gd name="T44" fmla="*/ 527 w 1133"/>
                <a:gd name="T45" fmla="*/ 1010 h 1299"/>
                <a:gd name="T46" fmla="*/ 527 w 1133"/>
                <a:gd name="T47" fmla="*/ 1190 h 1299"/>
                <a:gd name="T48" fmla="*/ 79 w 1133"/>
                <a:gd name="T49" fmla="*/ 932 h 1299"/>
                <a:gd name="T50" fmla="*/ 79 w 1133"/>
                <a:gd name="T51" fmla="*/ 415 h 1299"/>
                <a:gd name="T52" fmla="*/ 547 w 1133"/>
                <a:gd name="T53" fmla="*/ 685 h 1299"/>
                <a:gd name="T54" fmla="*/ 567 w 1133"/>
                <a:gd name="T55" fmla="*/ 690 h 1299"/>
                <a:gd name="T56" fmla="*/ 586 w 1133"/>
                <a:gd name="T57" fmla="*/ 685 h 1299"/>
                <a:gd name="T58" fmla="*/ 1054 w 1133"/>
                <a:gd name="T59" fmla="*/ 415 h 1299"/>
                <a:gd name="T60" fmla="*/ 1054 w 1133"/>
                <a:gd name="T61" fmla="*/ 932 h 1299"/>
                <a:gd name="T62" fmla="*/ 606 w 1133"/>
                <a:gd name="T63" fmla="*/ 1190 h 1299"/>
                <a:gd name="T64" fmla="*/ 606 w 1133"/>
                <a:gd name="T65" fmla="*/ 1190 h 1299"/>
                <a:gd name="T66" fmla="*/ 606 w 1133"/>
                <a:gd name="T67" fmla="*/ 1190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33" h="1299">
                  <a:moveTo>
                    <a:pt x="1113" y="312"/>
                  </a:moveTo>
                  <a:cubicBezTo>
                    <a:pt x="586" y="7"/>
                    <a:pt x="586" y="7"/>
                    <a:pt x="586" y="7"/>
                  </a:cubicBezTo>
                  <a:cubicBezTo>
                    <a:pt x="574" y="0"/>
                    <a:pt x="559" y="0"/>
                    <a:pt x="547" y="7"/>
                  </a:cubicBezTo>
                  <a:cubicBezTo>
                    <a:pt x="20" y="312"/>
                    <a:pt x="20" y="312"/>
                    <a:pt x="20" y="312"/>
                  </a:cubicBezTo>
                  <a:cubicBezTo>
                    <a:pt x="7" y="319"/>
                    <a:pt x="0" y="332"/>
                    <a:pt x="0" y="346"/>
                  </a:cubicBezTo>
                  <a:cubicBezTo>
                    <a:pt x="0" y="955"/>
                    <a:pt x="0" y="955"/>
                    <a:pt x="0" y="955"/>
                  </a:cubicBezTo>
                  <a:cubicBezTo>
                    <a:pt x="0" y="969"/>
                    <a:pt x="7" y="982"/>
                    <a:pt x="20" y="989"/>
                  </a:cubicBezTo>
                  <a:cubicBezTo>
                    <a:pt x="547" y="1294"/>
                    <a:pt x="547" y="1294"/>
                    <a:pt x="547" y="1294"/>
                  </a:cubicBezTo>
                  <a:cubicBezTo>
                    <a:pt x="553" y="1297"/>
                    <a:pt x="560" y="1299"/>
                    <a:pt x="567" y="1299"/>
                  </a:cubicBezTo>
                  <a:cubicBezTo>
                    <a:pt x="573" y="1299"/>
                    <a:pt x="580" y="1297"/>
                    <a:pt x="586" y="1294"/>
                  </a:cubicBezTo>
                  <a:cubicBezTo>
                    <a:pt x="1113" y="989"/>
                    <a:pt x="1113" y="989"/>
                    <a:pt x="1113" y="989"/>
                  </a:cubicBezTo>
                  <a:cubicBezTo>
                    <a:pt x="1126" y="982"/>
                    <a:pt x="1133" y="969"/>
                    <a:pt x="1133" y="955"/>
                  </a:cubicBezTo>
                  <a:cubicBezTo>
                    <a:pt x="1133" y="346"/>
                    <a:pt x="1133" y="346"/>
                    <a:pt x="1133" y="346"/>
                  </a:cubicBezTo>
                  <a:cubicBezTo>
                    <a:pt x="1133" y="332"/>
                    <a:pt x="1126" y="319"/>
                    <a:pt x="1113" y="312"/>
                  </a:cubicBezTo>
                  <a:close/>
                  <a:moveTo>
                    <a:pt x="567" y="88"/>
                  </a:moveTo>
                  <a:cubicBezTo>
                    <a:pt x="1014" y="346"/>
                    <a:pt x="1014" y="346"/>
                    <a:pt x="1014" y="346"/>
                  </a:cubicBezTo>
                  <a:cubicBezTo>
                    <a:pt x="567" y="604"/>
                    <a:pt x="567" y="604"/>
                    <a:pt x="567" y="604"/>
                  </a:cubicBezTo>
                  <a:cubicBezTo>
                    <a:pt x="119" y="346"/>
                    <a:pt x="119" y="346"/>
                    <a:pt x="119" y="346"/>
                  </a:cubicBezTo>
                  <a:lnTo>
                    <a:pt x="567" y="88"/>
                  </a:lnTo>
                  <a:close/>
                  <a:moveTo>
                    <a:pt x="606" y="1190"/>
                  </a:moveTo>
                  <a:cubicBezTo>
                    <a:pt x="606" y="1010"/>
                    <a:pt x="606" y="1010"/>
                    <a:pt x="606" y="1010"/>
                  </a:cubicBezTo>
                  <a:cubicBezTo>
                    <a:pt x="606" y="988"/>
                    <a:pt x="589" y="970"/>
                    <a:pt x="567" y="970"/>
                  </a:cubicBezTo>
                  <a:cubicBezTo>
                    <a:pt x="544" y="970"/>
                    <a:pt x="527" y="988"/>
                    <a:pt x="527" y="1010"/>
                  </a:cubicBezTo>
                  <a:cubicBezTo>
                    <a:pt x="527" y="1190"/>
                    <a:pt x="527" y="1190"/>
                    <a:pt x="527" y="1190"/>
                  </a:cubicBezTo>
                  <a:cubicBezTo>
                    <a:pt x="79" y="932"/>
                    <a:pt x="79" y="932"/>
                    <a:pt x="79" y="932"/>
                  </a:cubicBezTo>
                  <a:cubicBezTo>
                    <a:pt x="79" y="415"/>
                    <a:pt x="79" y="415"/>
                    <a:pt x="79" y="415"/>
                  </a:cubicBezTo>
                  <a:cubicBezTo>
                    <a:pt x="547" y="685"/>
                    <a:pt x="547" y="685"/>
                    <a:pt x="547" y="685"/>
                  </a:cubicBezTo>
                  <a:cubicBezTo>
                    <a:pt x="553" y="689"/>
                    <a:pt x="560" y="690"/>
                    <a:pt x="567" y="690"/>
                  </a:cubicBezTo>
                  <a:cubicBezTo>
                    <a:pt x="573" y="690"/>
                    <a:pt x="580" y="689"/>
                    <a:pt x="586" y="685"/>
                  </a:cubicBezTo>
                  <a:cubicBezTo>
                    <a:pt x="1054" y="415"/>
                    <a:pt x="1054" y="415"/>
                    <a:pt x="1054" y="415"/>
                  </a:cubicBezTo>
                  <a:cubicBezTo>
                    <a:pt x="1054" y="932"/>
                    <a:pt x="1054" y="932"/>
                    <a:pt x="1054" y="932"/>
                  </a:cubicBezTo>
                  <a:lnTo>
                    <a:pt x="606" y="1190"/>
                  </a:lnTo>
                  <a:close/>
                  <a:moveTo>
                    <a:pt x="606" y="1190"/>
                  </a:moveTo>
                  <a:cubicBezTo>
                    <a:pt x="606" y="1190"/>
                    <a:pt x="606" y="1190"/>
                    <a:pt x="606" y="1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AD4308DE-BC84-8D40-BAA2-43A4E1ACC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4263" y="11307763"/>
              <a:ext cx="61913" cy="63500"/>
            </a:xfrm>
            <a:custGeom>
              <a:avLst/>
              <a:gdLst>
                <a:gd name="T0" fmla="*/ 39 w 79"/>
                <a:gd name="T1" fmla="*/ 0 h 80"/>
                <a:gd name="T2" fmla="*/ 11 w 79"/>
                <a:gd name="T3" fmla="*/ 12 h 80"/>
                <a:gd name="T4" fmla="*/ 0 w 79"/>
                <a:gd name="T5" fmla="*/ 40 h 80"/>
                <a:gd name="T6" fmla="*/ 11 w 79"/>
                <a:gd name="T7" fmla="*/ 68 h 80"/>
                <a:gd name="T8" fmla="*/ 39 w 79"/>
                <a:gd name="T9" fmla="*/ 80 h 80"/>
                <a:gd name="T10" fmla="*/ 68 w 79"/>
                <a:gd name="T11" fmla="*/ 68 h 80"/>
                <a:gd name="T12" fmla="*/ 79 w 79"/>
                <a:gd name="T13" fmla="*/ 40 h 80"/>
                <a:gd name="T14" fmla="*/ 68 w 79"/>
                <a:gd name="T15" fmla="*/ 12 h 80"/>
                <a:gd name="T16" fmla="*/ 39 w 79"/>
                <a:gd name="T17" fmla="*/ 0 h 80"/>
                <a:gd name="T18" fmla="*/ 39 w 79"/>
                <a:gd name="T19" fmla="*/ 0 h 80"/>
                <a:gd name="T20" fmla="*/ 39 w 79"/>
                <a:gd name="T2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80">
                  <a:moveTo>
                    <a:pt x="39" y="0"/>
                  </a:moveTo>
                  <a:cubicBezTo>
                    <a:pt x="29" y="0"/>
                    <a:pt x="19" y="4"/>
                    <a:pt x="11" y="12"/>
                  </a:cubicBezTo>
                  <a:cubicBezTo>
                    <a:pt x="4" y="19"/>
                    <a:pt x="0" y="30"/>
                    <a:pt x="0" y="40"/>
                  </a:cubicBezTo>
                  <a:cubicBezTo>
                    <a:pt x="0" y="51"/>
                    <a:pt x="4" y="61"/>
                    <a:pt x="11" y="68"/>
                  </a:cubicBezTo>
                  <a:cubicBezTo>
                    <a:pt x="19" y="76"/>
                    <a:pt x="29" y="80"/>
                    <a:pt x="39" y="80"/>
                  </a:cubicBezTo>
                  <a:cubicBezTo>
                    <a:pt x="50" y="80"/>
                    <a:pt x="60" y="76"/>
                    <a:pt x="68" y="68"/>
                  </a:cubicBezTo>
                  <a:cubicBezTo>
                    <a:pt x="75" y="61"/>
                    <a:pt x="79" y="51"/>
                    <a:pt x="79" y="40"/>
                  </a:cubicBezTo>
                  <a:cubicBezTo>
                    <a:pt x="79" y="30"/>
                    <a:pt x="75" y="19"/>
                    <a:pt x="68" y="12"/>
                  </a:cubicBezTo>
                  <a:cubicBezTo>
                    <a:pt x="60" y="4"/>
                    <a:pt x="50" y="0"/>
                    <a:pt x="39" y="0"/>
                  </a:cubicBezTo>
                  <a:close/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</p:grpSp>
      <p:grpSp>
        <p:nvGrpSpPr>
          <p:cNvPr id="33" name="Group 42">
            <a:extLst>
              <a:ext uri="{FF2B5EF4-FFF2-40B4-BE49-F238E27FC236}">
                <a16:creationId xmlns:a16="http://schemas.microsoft.com/office/drawing/2014/main" id="{F541D3F2-9FF4-1A44-B49B-E4F93FD148F5}"/>
              </a:ext>
            </a:extLst>
          </p:cNvPr>
          <p:cNvGrpSpPr>
            <a:grpSpLocks noChangeAspect="1"/>
          </p:cNvGrpSpPr>
          <p:nvPr/>
        </p:nvGrpSpPr>
        <p:grpSpPr>
          <a:xfrm>
            <a:off x="223532" y="4165099"/>
            <a:ext cx="614949" cy="615553"/>
            <a:chOff x="1425575" y="13057188"/>
            <a:chExt cx="1617663" cy="1619251"/>
          </a:xfrm>
          <a:solidFill>
            <a:schemeClr val="bg1"/>
          </a:solidFill>
        </p:grpSpPr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9A88BBEF-E1D2-3F44-9FB9-E6925D0A64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5575" y="13057188"/>
              <a:ext cx="996950" cy="1517650"/>
            </a:xfrm>
            <a:custGeom>
              <a:avLst/>
              <a:gdLst>
                <a:gd name="T0" fmla="*/ 360 w 1263"/>
                <a:gd name="T1" fmla="*/ 1584 h 1920"/>
                <a:gd name="T2" fmla="*/ 279 w 1263"/>
                <a:gd name="T3" fmla="*/ 1604 h 1920"/>
                <a:gd name="T4" fmla="*/ 80 w 1263"/>
                <a:gd name="T5" fmla="*/ 1024 h 1920"/>
                <a:gd name="T6" fmla="*/ 1024 w 1263"/>
                <a:gd name="T7" fmla="*/ 80 h 1920"/>
                <a:gd name="T8" fmla="*/ 1212 w 1263"/>
                <a:gd name="T9" fmla="*/ 98 h 1920"/>
                <a:gd name="T10" fmla="*/ 1259 w 1263"/>
                <a:gd name="T11" fmla="*/ 67 h 1920"/>
                <a:gd name="T12" fmla="*/ 1228 w 1263"/>
                <a:gd name="T13" fmla="*/ 20 h 1920"/>
                <a:gd name="T14" fmla="*/ 1024 w 1263"/>
                <a:gd name="T15" fmla="*/ 0 h 1920"/>
                <a:gd name="T16" fmla="*/ 300 w 1263"/>
                <a:gd name="T17" fmla="*/ 300 h 1920"/>
                <a:gd name="T18" fmla="*/ 0 w 1263"/>
                <a:gd name="T19" fmla="*/ 1024 h 1920"/>
                <a:gd name="T20" fmla="*/ 220 w 1263"/>
                <a:gd name="T21" fmla="*/ 1658 h 1920"/>
                <a:gd name="T22" fmla="*/ 192 w 1263"/>
                <a:gd name="T23" fmla="*/ 1752 h 1920"/>
                <a:gd name="T24" fmla="*/ 241 w 1263"/>
                <a:gd name="T25" fmla="*/ 1870 h 1920"/>
                <a:gd name="T26" fmla="*/ 360 w 1263"/>
                <a:gd name="T27" fmla="*/ 1920 h 1920"/>
                <a:gd name="T28" fmla="*/ 479 w 1263"/>
                <a:gd name="T29" fmla="*/ 1870 h 1920"/>
                <a:gd name="T30" fmla="*/ 528 w 1263"/>
                <a:gd name="T31" fmla="*/ 1751 h 1920"/>
                <a:gd name="T32" fmla="*/ 479 w 1263"/>
                <a:gd name="T33" fmla="*/ 1633 h 1920"/>
                <a:gd name="T34" fmla="*/ 360 w 1263"/>
                <a:gd name="T35" fmla="*/ 1584 h 1920"/>
                <a:gd name="T36" fmla="*/ 422 w 1263"/>
                <a:gd name="T37" fmla="*/ 1814 h 1920"/>
                <a:gd name="T38" fmla="*/ 360 w 1263"/>
                <a:gd name="T39" fmla="*/ 1840 h 1920"/>
                <a:gd name="T40" fmla="*/ 298 w 1263"/>
                <a:gd name="T41" fmla="*/ 1814 h 1920"/>
                <a:gd name="T42" fmla="*/ 272 w 1263"/>
                <a:gd name="T43" fmla="*/ 1752 h 1920"/>
                <a:gd name="T44" fmla="*/ 298 w 1263"/>
                <a:gd name="T45" fmla="*/ 1689 h 1920"/>
                <a:gd name="T46" fmla="*/ 360 w 1263"/>
                <a:gd name="T47" fmla="*/ 1664 h 1920"/>
                <a:gd name="T48" fmla="*/ 422 w 1263"/>
                <a:gd name="T49" fmla="*/ 1689 h 1920"/>
                <a:gd name="T50" fmla="*/ 448 w 1263"/>
                <a:gd name="T51" fmla="*/ 1752 h 1920"/>
                <a:gd name="T52" fmla="*/ 422 w 1263"/>
                <a:gd name="T53" fmla="*/ 1814 h 1920"/>
                <a:gd name="T54" fmla="*/ 422 w 1263"/>
                <a:gd name="T55" fmla="*/ 1814 h 1920"/>
                <a:gd name="T56" fmla="*/ 422 w 1263"/>
                <a:gd name="T57" fmla="*/ 1814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63" h="1920">
                  <a:moveTo>
                    <a:pt x="360" y="1584"/>
                  </a:moveTo>
                  <a:cubicBezTo>
                    <a:pt x="331" y="1584"/>
                    <a:pt x="304" y="1591"/>
                    <a:pt x="279" y="1604"/>
                  </a:cubicBezTo>
                  <a:cubicBezTo>
                    <a:pt x="150" y="1439"/>
                    <a:pt x="80" y="1234"/>
                    <a:pt x="80" y="1024"/>
                  </a:cubicBezTo>
                  <a:cubicBezTo>
                    <a:pt x="80" y="503"/>
                    <a:pt x="503" y="80"/>
                    <a:pt x="1024" y="80"/>
                  </a:cubicBezTo>
                  <a:cubicBezTo>
                    <a:pt x="1087" y="80"/>
                    <a:pt x="1150" y="86"/>
                    <a:pt x="1212" y="98"/>
                  </a:cubicBezTo>
                  <a:cubicBezTo>
                    <a:pt x="1233" y="103"/>
                    <a:pt x="1255" y="89"/>
                    <a:pt x="1259" y="67"/>
                  </a:cubicBezTo>
                  <a:cubicBezTo>
                    <a:pt x="1263" y="45"/>
                    <a:pt x="1249" y="24"/>
                    <a:pt x="1228" y="20"/>
                  </a:cubicBezTo>
                  <a:cubicBezTo>
                    <a:pt x="1161" y="7"/>
                    <a:pt x="1092" y="0"/>
                    <a:pt x="1024" y="0"/>
                  </a:cubicBezTo>
                  <a:cubicBezTo>
                    <a:pt x="750" y="0"/>
                    <a:pt x="493" y="106"/>
                    <a:pt x="300" y="300"/>
                  </a:cubicBezTo>
                  <a:cubicBezTo>
                    <a:pt x="106" y="493"/>
                    <a:pt x="0" y="750"/>
                    <a:pt x="0" y="1024"/>
                  </a:cubicBezTo>
                  <a:cubicBezTo>
                    <a:pt x="0" y="1254"/>
                    <a:pt x="78" y="1478"/>
                    <a:pt x="220" y="1658"/>
                  </a:cubicBezTo>
                  <a:cubicBezTo>
                    <a:pt x="202" y="1686"/>
                    <a:pt x="192" y="1718"/>
                    <a:pt x="192" y="1752"/>
                  </a:cubicBezTo>
                  <a:cubicBezTo>
                    <a:pt x="192" y="1796"/>
                    <a:pt x="209" y="1839"/>
                    <a:pt x="241" y="1870"/>
                  </a:cubicBezTo>
                  <a:cubicBezTo>
                    <a:pt x="273" y="1902"/>
                    <a:pt x="315" y="1920"/>
                    <a:pt x="360" y="1920"/>
                  </a:cubicBezTo>
                  <a:cubicBezTo>
                    <a:pt x="405" y="1920"/>
                    <a:pt x="447" y="1902"/>
                    <a:pt x="479" y="1870"/>
                  </a:cubicBezTo>
                  <a:cubicBezTo>
                    <a:pt x="511" y="1839"/>
                    <a:pt x="528" y="1796"/>
                    <a:pt x="528" y="1751"/>
                  </a:cubicBezTo>
                  <a:cubicBezTo>
                    <a:pt x="528" y="1707"/>
                    <a:pt x="511" y="1664"/>
                    <a:pt x="479" y="1633"/>
                  </a:cubicBezTo>
                  <a:cubicBezTo>
                    <a:pt x="447" y="1601"/>
                    <a:pt x="405" y="1584"/>
                    <a:pt x="360" y="1584"/>
                  </a:cubicBezTo>
                  <a:close/>
                  <a:moveTo>
                    <a:pt x="422" y="1814"/>
                  </a:moveTo>
                  <a:cubicBezTo>
                    <a:pt x="406" y="1830"/>
                    <a:pt x="383" y="1840"/>
                    <a:pt x="360" y="1840"/>
                  </a:cubicBezTo>
                  <a:cubicBezTo>
                    <a:pt x="336" y="1840"/>
                    <a:pt x="314" y="1830"/>
                    <a:pt x="298" y="1814"/>
                  </a:cubicBezTo>
                  <a:cubicBezTo>
                    <a:pt x="281" y="1797"/>
                    <a:pt x="272" y="1775"/>
                    <a:pt x="272" y="1752"/>
                  </a:cubicBezTo>
                  <a:cubicBezTo>
                    <a:pt x="272" y="1728"/>
                    <a:pt x="281" y="1706"/>
                    <a:pt x="298" y="1689"/>
                  </a:cubicBezTo>
                  <a:cubicBezTo>
                    <a:pt x="314" y="1673"/>
                    <a:pt x="336" y="1664"/>
                    <a:pt x="360" y="1664"/>
                  </a:cubicBezTo>
                  <a:cubicBezTo>
                    <a:pt x="383" y="1664"/>
                    <a:pt x="406" y="1673"/>
                    <a:pt x="422" y="1689"/>
                  </a:cubicBezTo>
                  <a:cubicBezTo>
                    <a:pt x="439" y="1706"/>
                    <a:pt x="448" y="1728"/>
                    <a:pt x="448" y="1752"/>
                  </a:cubicBezTo>
                  <a:cubicBezTo>
                    <a:pt x="448" y="1775"/>
                    <a:pt x="439" y="1797"/>
                    <a:pt x="422" y="1814"/>
                  </a:cubicBezTo>
                  <a:close/>
                  <a:moveTo>
                    <a:pt x="422" y="1814"/>
                  </a:moveTo>
                  <a:cubicBezTo>
                    <a:pt x="422" y="1814"/>
                    <a:pt x="422" y="1814"/>
                    <a:pt x="422" y="18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062E3E95-9CE8-684D-8ED5-5EFCEDB30B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6288" y="13157201"/>
              <a:ext cx="996950" cy="1519238"/>
            </a:xfrm>
            <a:custGeom>
              <a:avLst/>
              <a:gdLst>
                <a:gd name="T0" fmla="*/ 1041 w 1262"/>
                <a:gd name="T1" fmla="*/ 261 h 1920"/>
                <a:gd name="T2" fmla="*/ 1020 w 1262"/>
                <a:gd name="T3" fmla="*/ 49 h 1920"/>
                <a:gd name="T4" fmla="*/ 902 w 1262"/>
                <a:gd name="T5" fmla="*/ 0 h 1920"/>
                <a:gd name="T6" fmla="*/ 783 w 1262"/>
                <a:gd name="T7" fmla="*/ 49 h 1920"/>
                <a:gd name="T8" fmla="*/ 734 w 1262"/>
                <a:gd name="T9" fmla="*/ 168 h 1920"/>
                <a:gd name="T10" fmla="*/ 783 w 1262"/>
                <a:gd name="T11" fmla="*/ 287 h 1920"/>
                <a:gd name="T12" fmla="*/ 902 w 1262"/>
                <a:gd name="T13" fmla="*/ 336 h 1920"/>
                <a:gd name="T14" fmla="*/ 982 w 1262"/>
                <a:gd name="T15" fmla="*/ 315 h 1920"/>
                <a:gd name="T16" fmla="*/ 1182 w 1262"/>
                <a:gd name="T17" fmla="*/ 896 h 1920"/>
                <a:gd name="T18" fmla="*/ 238 w 1262"/>
                <a:gd name="T19" fmla="*/ 1840 h 1920"/>
                <a:gd name="T20" fmla="*/ 52 w 1262"/>
                <a:gd name="T21" fmla="*/ 1821 h 1920"/>
                <a:gd name="T22" fmla="*/ 4 w 1262"/>
                <a:gd name="T23" fmla="*/ 1853 h 1920"/>
                <a:gd name="T24" fmla="*/ 36 w 1262"/>
                <a:gd name="T25" fmla="*/ 1900 h 1920"/>
                <a:gd name="T26" fmla="*/ 238 w 1262"/>
                <a:gd name="T27" fmla="*/ 1920 h 1920"/>
                <a:gd name="T28" fmla="*/ 962 w 1262"/>
                <a:gd name="T29" fmla="*/ 1620 h 1920"/>
                <a:gd name="T30" fmla="*/ 1262 w 1262"/>
                <a:gd name="T31" fmla="*/ 896 h 1920"/>
                <a:gd name="T32" fmla="*/ 1041 w 1262"/>
                <a:gd name="T33" fmla="*/ 261 h 1920"/>
                <a:gd name="T34" fmla="*/ 839 w 1262"/>
                <a:gd name="T35" fmla="*/ 230 h 1920"/>
                <a:gd name="T36" fmla="*/ 814 w 1262"/>
                <a:gd name="T37" fmla="*/ 168 h 1920"/>
                <a:gd name="T38" fmla="*/ 839 w 1262"/>
                <a:gd name="T39" fmla="*/ 106 h 1920"/>
                <a:gd name="T40" fmla="*/ 902 w 1262"/>
                <a:gd name="T41" fmla="*/ 80 h 1920"/>
                <a:gd name="T42" fmla="*/ 964 w 1262"/>
                <a:gd name="T43" fmla="*/ 106 h 1920"/>
                <a:gd name="T44" fmla="*/ 964 w 1262"/>
                <a:gd name="T45" fmla="*/ 230 h 1920"/>
                <a:gd name="T46" fmla="*/ 902 w 1262"/>
                <a:gd name="T47" fmla="*/ 256 h 1920"/>
                <a:gd name="T48" fmla="*/ 839 w 1262"/>
                <a:gd name="T49" fmla="*/ 230 h 1920"/>
                <a:gd name="T50" fmla="*/ 839 w 1262"/>
                <a:gd name="T51" fmla="*/ 230 h 1920"/>
                <a:gd name="T52" fmla="*/ 839 w 1262"/>
                <a:gd name="T53" fmla="*/ 23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62" h="1920">
                  <a:moveTo>
                    <a:pt x="1041" y="261"/>
                  </a:moveTo>
                  <a:cubicBezTo>
                    <a:pt x="1085" y="196"/>
                    <a:pt x="1078" y="107"/>
                    <a:pt x="1020" y="49"/>
                  </a:cubicBezTo>
                  <a:cubicBezTo>
                    <a:pt x="989" y="17"/>
                    <a:pt x="946" y="0"/>
                    <a:pt x="902" y="0"/>
                  </a:cubicBezTo>
                  <a:cubicBezTo>
                    <a:pt x="857" y="0"/>
                    <a:pt x="815" y="17"/>
                    <a:pt x="783" y="49"/>
                  </a:cubicBezTo>
                  <a:cubicBezTo>
                    <a:pt x="751" y="81"/>
                    <a:pt x="734" y="123"/>
                    <a:pt x="734" y="168"/>
                  </a:cubicBezTo>
                  <a:cubicBezTo>
                    <a:pt x="734" y="213"/>
                    <a:pt x="751" y="255"/>
                    <a:pt x="783" y="287"/>
                  </a:cubicBezTo>
                  <a:cubicBezTo>
                    <a:pt x="815" y="318"/>
                    <a:pt x="857" y="336"/>
                    <a:pt x="902" y="336"/>
                  </a:cubicBezTo>
                  <a:cubicBezTo>
                    <a:pt x="930" y="336"/>
                    <a:pt x="958" y="329"/>
                    <a:pt x="982" y="315"/>
                  </a:cubicBezTo>
                  <a:cubicBezTo>
                    <a:pt x="1111" y="480"/>
                    <a:pt x="1182" y="686"/>
                    <a:pt x="1182" y="896"/>
                  </a:cubicBezTo>
                  <a:cubicBezTo>
                    <a:pt x="1182" y="1416"/>
                    <a:pt x="758" y="1840"/>
                    <a:pt x="238" y="1840"/>
                  </a:cubicBezTo>
                  <a:cubicBezTo>
                    <a:pt x="175" y="1840"/>
                    <a:pt x="112" y="1834"/>
                    <a:pt x="52" y="1821"/>
                  </a:cubicBezTo>
                  <a:cubicBezTo>
                    <a:pt x="30" y="1817"/>
                    <a:pt x="9" y="1831"/>
                    <a:pt x="4" y="1853"/>
                  </a:cubicBezTo>
                  <a:cubicBezTo>
                    <a:pt x="0" y="1874"/>
                    <a:pt x="14" y="1895"/>
                    <a:pt x="36" y="1900"/>
                  </a:cubicBezTo>
                  <a:cubicBezTo>
                    <a:pt x="102" y="1913"/>
                    <a:pt x="170" y="1920"/>
                    <a:pt x="238" y="1920"/>
                  </a:cubicBezTo>
                  <a:cubicBezTo>
                    <a:pt x="511" y="1920"/>
                    <a:pt x="768" y="1813"/>
                    <a:pt x="962" y="1620"/>
                  </a:cubicBezTo>
                  <a:cubicBezTo>
                    <a:pt x="1155" y="1426"/>
                    <a:pt x="1262" y="1169"/>
                    <a:pt x="1262" y="896"/>
                  </a:cubicBezTo>
                  <a:cubicBezTo>
                    <a:pt x="1262" y="666"/>
                    <a:pt x="1184" y="441"/>
                    <a:pt x="1041" y="261"/>
                  </a:cubicBezTo>
                  <a:close/>
                  <a:moveTo>
                    <a:pt x="839" y="230"/>
                  </a:moveTo>
                  <a:cubicBezTo>
                    <a:pt x="823" y="214"/>
                    <a:pt x="814" y="191"/>
                    <a:pt x="814" y="168"/>
                  </a:cubicBezTo>
                  <a:cubicBezTo>
                    <a:pt x="814" y="144"/>
                    <a:pt x="823" y="122"/>
                    <a:pt x="839" y="106"/>
                  </a:cubicBezTo>
                  <a:cubicBezTo>
                    <a:pt x="856" y="89"/>
                    <a:pt x="878" y="80"/>
                    <a:pt x="902" y="80"/>
                  </a:cubicBezTo>
                  <a:cubicBezTo>
                    <a:pt x="925" y="80"/>
                    <a:pt x="947" y="89"/>
                    <a:pt x="964" y="106"/>
                  </a:cubicBezTo>
                  <a:cubicBezTo>
                    <a:pt x="998" y="140"/>
                    <a:pt x="998" y="196"/>
                    <a:pt x="964" y="230"/>
                  </a:cubicBezTo>
                  <a:cubicBezTo>
                    <a:pt x="947" y="247"/>
                    <a:pt x="925" y="256"/>
                    <a:pt x="902" y="256"/>
                  </a:cubicBezTo>
                  <a:cubicBezTo>
                    <a:pt x="878" y="256"/>
                    <a:pt x="856" y="247"/>
                    <a:pt x="839" y="230"/>
                  </a:cubicBezTo>
                  <a:close/>
                  <a:moveTo>
                    <a:pt x="839" y="230"/>
                  </a:moveTo>
                  <a:cubicBezTo>
                    <a:pt x="839" y="230"/>
                    <a:pt x="839" y="230"/>
                    <a:pt x="839" y="2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C510B3E8-70EF-E548-9BE9-BD4C43C4AF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8938" y="13290551"/>
              <a:ext cx="1149350" cy="1150938"/>
            </a:xfrm>
            <a:custGeom>
              <a:avLst/>
              <a:gdLst>
                <a:gd name="T0" fmla="*/ 603 w 1456"/>
                <a:gd name="T1" fmla="*/ 1456 h 1456"/>
                <a:gd name="T2" fmla="*/ 893 w 1456"/>
                <a:gd name="T3" fmla="*/ 1416 h 1456"/>
                <a:gd name="T4" fmla="*/ 1043 w 1456"/>
                <a:gd name="T5" fmla="*/ 1276 h 1456"/>
                <a:gd name="T6" fmla="*/ 1126 w 1456"/>
                <a:gd name="T7" fmla="*/ 1342 h 1456"/>
                <a:gd name="T8" fmla="*/ 1331 w 1456"/>
                <a:gd name="T9" fmla="*/ 1154 h 1456"/>
                <a:gd name="T10" fmla="*/ 1276 w 1456"/>
                <a:gd name="T11" fmla="*/ 1043 h 1456"/>
                <a:gd name="T12" fmla="*/ 1416 w 1456"/>
                <a:gd name="T13" fmla="*/ 892 h 1456"/>
                <a:gd name="T14" fmla="*/ 1456 w 1456"/>
                <a:gd name="T15" fmla="*/ 602 h 1456"/>
                <a:gd name="T16" fmla="*/ 1339 w 1456"/>
                <a:gd name="T17" fmla="*/ 562 h 1456"/>
                <a:gd name="T18" fmla="*/ 1331 w 1456"/>
                <a:gd name="T19" fmla="*/ 358 h 1456"/>
                <a:gd name="T20" fmla="*/ 1331 w 1456"/>
                <a:gd name="T21" fmla="*/ 301 h 1456"/>
                <a:gd name="T22" fmla="*/ 1097 w 1456"/>
                <a:gd name="T23" fmla="*/ 124 h 1456"/>
                <a:gd name="T24" fmla="*/ 893 w 1456"/>
                <a:gd name="T25" fmla="*/ 117 h 1456"/>
                <a:gd name="T26" fmla="*/ 853 w 1456"/>
                <a:gd name="T27" fmla="*/ 0 h 1456"/>
                <a:gd name="T28" fmla="*/ 563 w 1456"/>
                <a:gd name="T29" fmla="*/ 40 h 1456"/>
                <a:gd name="T30" fmla="*/ 413 w 1456"/>
                <a:gd name="T31" fmla="*/ 179 h 1456"/>
                <a:gd name="T32" fmla="*/ 302 w 1456"/>
                <a:gd name="T33" fmla="*/ 124 h 1456"/>
                <a:gd name="T34" fmla="*/ 113 w 1456"/>
                <a:gd name="T35" fmla="*/ 329 h 1456"/>
                <a:gd name="T36" fmla="*/ 179 w 1456"/>
                <a:gd name="T37" fmla="*/ 412 h 1456"/>
                <a:gd name="T38" fmla="*/ 40 w 1456"/>
                <a:gd name="T39" fmla="*/ 562 h 1456"/>
                <a:gd name="T40" fmla="*/ 0 w 1456"/>
                <a:gd name="T41" fmla="*/ 852 h 1456"/>
                <a:gd name="T42" fmla="*/ 40 w 1456"/>
                <a:gd name="T43" fmla="*/ 892 h 1456"/>
                <a:gd name="T44" fmla="*/ 179 w 1456"/>
                <a:gd name="T45" fmla="*/ 1043 h 1456"/>
                <a:gd name="T46" fmla="*/ 124 w 1456"/>
                <a:gd name="T47" fmla="*/ 1154 h 1456"/>
                <a:gd name="T48" fmla="*/ 330 w 1456"/>
                <a:gd name="T49" fmla="*/ 1342 h 1456"/>
                <a:gd name="T50" fmla="*/ 358 w 1456"/>
                <a:gd name="T51" fmla="*/ 1331 h 1456"/>
                <a:gd name="T52" fmla="*/ 563 w 1456"/>
                <a:gd name="T53" fmla="*/ 1338 h 1456"/>
                <a:gd name="T54" fmla="*/ 428 w 1456"/>
                <a:gd name="T55" fmla="*/ 1192 h 1456"/>
                <a:gd name="T56" fmla="*/ 330 w 1456"/>
                <a:gd name="T57" fmla="*/ 1246 h 1456"/>
                <a:gd name="T58" fmla="*/ 258 w 1456"/>
                <a:gd name="T59" fmla="*/ 1077 h 1456"/>
                <a:gd name="T60" fmla="*/ 188 w 1456"/>
                <a:gd name="T61" fmla="*/ 844 h 1456"/>
                <a:gd name="T62" fmla="*/ 80 w 1456"/>
                <a:gd name="T63" fmla="*/ 812 h 1456"/>
                <a:gd name="T64" fmla="*/ 148 w 1456"/>
                <a:gd name="T65" fmla="*/ 642 h 1456"/>
                <a:gd name="T66" fmla="*/ 263 w 1456"/>
                <a:gd name="T67" fmla="*/ 428 h 1456"/>
                <a:gd name="T68" fmla="*/ 210 w 1456"/>
                <a:gd name="T69" fmla="*/ 330 h 1456"/>
                <a:gd name="T70" fmla="*/ 378 w 1456"/>
                <a:gd name="T71" fmla="*/ 258 h 1456"/>
                <a:gd name="T72" fmla="*/ 611 w 1456"/>
                <a:gd name="T73" fmla="*/ 187 h 1456"/>
                <a:gd name="T74" fmla="*/ 643 w 1456"/>
                <a:gd name="T75" fmla="*/ 80 h 1456"/>
                <a:gd name="T76" fmla="*/ 813 w 1456"/>
                <a:gd name="T77" fmla="*/ 148 h 1456"/>
                <a:gd name="T78" fmla="*/ 1027 w 1456"/>
                <a:gd name="T79" fmla="*/ 263 h 1456"/>
                <a:gd name="T80" fmla="*/ 1126 w 1456"/>
                <a:gd name="T81" fmla="*/ 209 h 1456"/>
                <a:gd name="T82" fmla="*/ 1198 w 1456"/>
                <a:gd name="T83" fmla="*/ 378 h 1456"/>
                <a:gd name="T84" fmla="*/ 1268 w 1456"/>
                <a:gd name="T85" fmla="*/ 611 h 1456"/>
                <a:gd name="T86" fmla="*/ 1376 w 1456"/>
                <a:gd name="T87" fmla="*/ 642 h 1456"/>
                <a:gd name="T88" fmla="*/ 1307 w 1456"/>
                <a:gd name="T89" fmla="*/ 812 h 1456"/>
                <a:gd name="T90" fmla="*/ 1192 w 1456"/>
                <a:gd name="T91" fmla="*/ 1027 h 1456"/>
                <a:gd name="T92" fmla="*/ 1246 w 1456"/>
                <a:gd name="T93" fmla="*/ 1125 h 1456"/>
                <a:gd name="T94" fmla="*/ 1077 w 1456"/>
                <a:gd name="T95" fmla="*/ 1197 h 1456"/>
                <a:gd name="T96" fmla="*/ 844 w 1456"/>
                <a:gd name="T97" fmla="*/ 1268 h 1456"/>
                <a:gd name="T98" fmla="*/ 813 w 1456"/>
                <a:gd name="T99" fmla="*/ 1376 h 1456"/>
                <a:gd name="T100" fmla="*/ 643 w 1456"/>
                <a:gd name="T101" fmla="*/ 1307 h 1456"/>
                <a:gd name="T102" fmla="*/ 428 w 1456"/>
                <a:gd name="T103" fmla="*/ 1192 h 1456"/>
                <a:gd name="T104" fmla="*/ 428 w 1456"/>
                <a:gd name="T105" fmla="*/ 1192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56" h="1456">
                  <a:moveTo>
                    <a:pt x="563" y="1416"/>
                  </a:moveTo>
                  <a:cubicBezTo>
                    <a:pt x="563" y="1438"/>
                    <a:pt x="581" y="1456"/>
                    <a:pt x="603" y="1456"/>
                  </a:cubicBezTo>
                  <a:cubicBezTo>
                    <a:pt x="853" y="1456"/>
                    <a:pt x="853" y="1456"/>
                    <a:pt x="853" y="1456"/>
                  </a:cubicBezTo>
                  <a:cubicBezTo>
                    <a:pt x="875" y="1456"/>
                    <a:pt x="893" y="1438"/>
                    <a:pt x="893" y="1416"/>
                  </a:cubicBezTo>
                  <a:cubicBezTo>
                    <a:pt x="893" y="1338"/>
                    <a:pt x="893" y="1338"/>
                    <a:pt x="893" y="1338"/>
                  </a:cubicBezTo>
                  <a:cubicBezTo>
                    <a:pt x="945" y="1324"/>
                    <a:pt x="996" y="1303"/>
                    <a:pt x="1043" y="1276"/>
                  </a:cubicBezTo>
                  <a:cubicBezTo>
                    <a:pt x="1098" y="1331"/>
                    <a:pt x="1098" y="1331"/>
                    <a:pt x="1098" y="1331"/>
                  </a:cubicBezTo>
                  <a:cubicBezTo>
                    <a:pt x="1105" y="1338"/>
                    <a:pt x="1115" y="1342"/>
                    <a:pt x="1126" y="1342"/>
                  </a:cubicBezTo>
                  <a:cubicBezTo>
                    <a:pt x="1137" y="1342"/>
                    <a:pt x="1147" y="1338"/>
                    <a:pt x="1154" y="1331"/>
                  </a:cubicBezTo>
                  <a:cubicBezTo>
                    <a:pt x="1331" y="1154"/>
                    <a:pt x="1331" y="1154"/>
                    <a:pt x="1331" y="1154"/>
                  </a:cubicBezTo>
                  <a:cubicBezTo>
                    <a:pt x="1347" y="1138"/>
                    <a:pt x="1347" y="1113"/>
                    <a:pt x="1331" y="1097"/>
                  </a:cubicBezTo>
                  <a:cubicBezTo>
                    <a:pt x="1276" y="1043"/>
                    <a:pt x="1276" y="1043"/>
                    <a:pt x="1276" y="1043"/>
                  </a:cubicBezTo>
                  <a:cubicBezTo>
                    <a:pt x="1304" y="995"/>
                    <a:pt x="1324" y="945"/>
                    <a:pt x="1339" y="892"/>
                  </a:cubicBezTo>
                  <a:cubicBezTo>
                    <a:pt x="1416" y="892"/>
                    <a:pt x="1416" y="892"/>
                    <a:pt x="1416" y="892"/>
                  </a:cubicBezTo>
                  <a:cubicBezTo>
                    <a:pt x="1438" y="892"/>
                    <a:pt x="1456" y="874"/>
                    <a:pt x="1456" y="852"/>
                  </a:cubicBezTo>
                  <a:cubicBezTo>
                    <a:pt x="1456" y="602"/>
                    <a:pt x="1456" y="602"/>
                    <a:pt x="1456" y="602"/>
                  </a:cubicBezTo>
                  <a:cubicBezTo>
                    <a:pt x="1456" y="580"/>
                    <a:pt x="1438" y="562"/>
                    <a:pt x="1416" y="562"/>
                  </a:cubicBezTo>
                  <a:cubicBezTo>
                    <a:pt x="1339" y="562"/>
                    <a:pt x="1339" y="562"/>
                    <a:pt x="1339" y="562"/>
                  </a:cubicBezTo>
                  <a:cubicBezTo>
                    <a:pt x="1324" y="510"/>
                    <a:pt x="1304" y="459"/>
                    <a:pt x="1276" y="412"/>
                  </a:cubicBezTo>
                  <a:cubicBezTo>
                    <a:pt x="1331" y="358"/>
                    <a:pt x="1331" y="358"/>
                    <a:pt x="1331" y="358"/>
                  </a:cubicBezTo>
                  <a:cubicBezTo>
                    <a:pt x="1338" y="350"/>
                    <a:pt x="1342" y="340"/>
                    <a:pt x="1342" y="329"/>
                  </a:cubicBezTo>
                  <a:cubicBezTo>
                    <a:pt x="1342" y="319"/>
                    <a:pt x="1338" y="309"/>
                    <a:pt x="1331" y="301"/>
                  </a:cubicBezTo>
                  <a:cubicBezTo>
                    <a:pt x="1154" y="124"/>
                    <a:pt x="1154" y="124"/>
                    <a:pt x="1154" y="124"/>
                  </a:cubicBezTo>
                  <a:cubicBezTo>
                    <a:pt x="1138" y="109"/>
                    <a:pt x="1113" y="109"/>
                    <a:pt x="1097" y="124"/>
                  </a:cubicBezTo>
                  <a:cubicBezTo>
                    <a:pt x="1043" y="179"/>
                    <a:pt x="1043" y="179"/>
                    <a:pt x="1043" y="179"/>
                  </a:cubicBezTo>
                  <a:cubicBezTo>
                    <a:pt x="996" y="152"/>
                    <a:pt x="945" y="131"/>
                    <a:pt x="893" y="117"/>
                  </a:cubicBezTo>
                  <a:cubicBezTo>
                    <a:pt x="893" y="40"/>
                    <a:pt x="893" y="40"/>
                    <a:pt x="893" y="40"/>
                  </a:cubicBezTo>
                  <a:cubicBezTo>
                    <a:pt x="893" y="18"/>
                    <a:pt x="875" y="0"/>
                    <a:pt x="853" y="0"/>
                  </a:cubicBezTo>
                  <a:cubicBezTo>
                    <a:pt x="603" y="0"/>
                    <a:pt x="603" y="0"/>
                    <a:pt x="603" y="0"/>
                  </a:cubicBezTo>
                  <a:cubicBezTo>
                    <a:pt x="581" y="0"/>
                    <a:pt x="563" y="18"/>
                    <a:pt x="563" y="40"/>
                  </a:cubicBezTo>
                  <a:cubicBezTo>
                    <a:pt x="563" y="117"/>
                    <a:pt x="563" y="117"/>
                    <a:pt x="563" y="117"/>
                  </a:cubicBezTo>
                  <a:cubicBezTo>
                    <a:pt x="510" y="131"/>
                    <a:pt x="460" y="152"/>
                    <a:pt x="413" y="179"/>
                  </a:cubicBezTo>
                  <a:cubicBezTo>
                    <a:pt x="358" y="124"/>
                    <a:pt x="358" y="124"/>
                    <a:pt x="358" y="124"/>
                  </a:cubicBezTo>
                  <a:cubicBezTo>
                    <a:pt x="343" y="109"/>
                    <a:pt x="317" y="109"/>
                    <a:pt x="302" y="124"/>
                  </a:cubicBezTo>
                  <a:cubicBezTo>
                    <a:pt x="125" y="301"/>
                    <a:pt x="125" y="301"/>
                    <a:pt x="125" y="301"/>
                  </a:cubicBezTo>
                  <a:cubicBezTo>
                    <a:pt x="117" y="309"/>
                    <a:pt x="113" y="319"/>
                    <a:pt x="113" y="329"/>
                  </a:cubicBezTo>
                  <a:cubicBezTo>
                    <a:pt x="113" y="340"/>
                    <a:pt x="117" y="350"/>
                    <a:pt x="125" y="358"/>
                  </a:cubicBezTo>
                  <a:cubicBezTo>
                    <a:pt x="179" y="412"/>
                    <a:pt x="179" y="412"/>
                    <a:pt x="179" y="412"/>
                  </a:cubicBezTo>
                  <a:cubicBezTo>
                    <a:pt x="152" y="459"/>
                    <a:pt x="131" y="510"/>
                    <a:pt x="117" y="562"/>
                  </a:cubicBezTo>
                  <a:cubicBezTo>
                    <a:pt x="40" y="562"/>
                    <a:pt x="40" y="562"/>
                    <a:pt x="40" y="562"/>
                  </a:cubicBezTo>
                  <a:cubicBezTo>
                    <a:pt x="18" y="562"/>
                    <a:pt x="0" y="580"/>
                    <a:pt x="0" y="602"/>
                  </a:cubicBezTo>
                  <a:cubicBezTo>
                    <a:pt x="0" y="852"/>
                    <a:pt x="0" y="852"/>
                    <a:pt x="0" y="852"/>
                  </a:cubicBezTo>
                  <a:cubicBezTo>
                    <a:pt x="0" y="863"/>
                    <a:pt x="4" y="873"/>
                    <a:pt x="11" y="881"/>
                  </a:cubicBezTo>
                  <a:cubicBezTo>
                    <a:pt x="19" y="888"/>
                    <a:pt x="29" y="892"/>
                    <a:pt x="40" y="892"/>
                  </a:cubicBezTo>
                  <a:cubicBezTo>
                    <a:pt x="117" y="892"/>
                    <a:pt x="117" y="892"/>
                    <a:pt x="117" y="892"/>
                  </a:cubicBezTo>
                  <a:cubicBezTo>
                    <a:pt x="131" y="945"/>
                    <a:pt x="152" y="995"/>
                    <a:pt x="179" y="1043"/>
                  </a:cubicBezTo>
                  <a:cubicBezTo>
                    <a:pt x="124" y="1097"/>
                    <a:pt x="124" y="1097"/>
                    <a:pt x="124" y="1097"/>
                  </a:cubicBezTo>
                  <a:cubicBezTo>
                    <a:pt x="109" y="1113"/>
                    <a:pt x="109" y="1138"/>
                    <a:pt x="124" y="1154"/>
                  </a:cubicBezTo>
                  <a:cubicBezTo>
                    <a:pt x="301" y="1331"/>
                    <a:pt x="301" y="1331"/>
                    <a:pt x="301" y="1331"/>
                  </a:cubicBezTo>
                  <a:cubicBezTo>
                    <a:pt x="309" y="1338"/>
                    <a:pt x="319" y="1342"/>
                    <a:pt x="330" y="1342"/>
                  </a:cubicBezTo>
                  <a:cubicBezTo>
                    <a:pt x="330" y="1342"/>
                    <a:pt x="330" y="1342"/>
                    <a:pt x="330" y="1342"/>
                  </a:cubicBezTo>
                  <a:cubicBezTo>
                    <a:pt x="340" y="1342"/>
                    <a:pt x="350" y="1338"/>
                    <a:pt x="358" y="1331"/>
                  </a:cubicBezTo>
                  <a:cubicBezTo>
                    <a:pt x="413" y="1276"/>
                    <a:pt x="413" y="1276"/>
                    <a:pt x="413" y="1276"/>
                  </a:cubicBezTo>
                  <a:cubicBezTo>
                    <a:pt x="460" y="1303"/>
                    <a:pt x="510" y="1324"/>
                    <a:pt x="563" y="1338"/>
                  </a:cubicBezTo>
                  <a:lnTo>
                    <a:pt x="563" y="1416"/>
                  </a:lnTo>
                  <a:close/>
                  <a:moveTo>
                    <a:pt x="428" y="1192"/>
                  </a:moveTo>
                  <a:cubicBezTo>
                    <a:pt x="412" y="1182"/>
                    <a:pt x="392" y="1184"/>
                    <a:pt x="378" y="1197"/>
                  </a:cubicBezTo>
                  <a:cubicBezTo>
                    <a:pt x="330" y="1246"/>
                    <a:pt x="330" y="1246"/>
                    <a:pt x="330" y="1246"/>
                  </a:cubicBezTo>
                  <a:cubicBezTo>
                    <a:pt x="209" y="1126"/>
                    <a:pt x="209" y="1126"/>
                    <a:pt x="209" y="1126"/>
                  </a:cubicBezTo>
                  <a:cubicBezTo>
                    <a:pt x="258" y="1077"/>
                    <a:pt x="258" y="1077"/>
                    <a:pt x="258" y="1077"/>
                  </a:cubicBezTo>
                  <a:cubicBezTo>
                    <a:pt x="271" y="1064"/>
                    <a:pt x="274" y="1043"/>
                    <a:pt x="263" y="1027"/>
                  </a:cubicBezTo>
                  <a:cubicBezTo>
                    <a:pt x="227" y="971"/>
                    <a:pt x="202" y="909"/>
                    <a:pt x="188" y="844"/>
                  </a:cubicBezTo>
                  <a:cubicBezTo>
                    <a:pt x="184" y="826"/>
                    <a:pt x="167" y="812"/>
                    <a:pt x="148" y="812"/>
                  </a:cubicBezTo>
                  <a:cubicBezTo>
                    <a:pt x="80" y="812"/>
                    <a:pt x="80" y="812"/>
                    <a:pt x="80" y="812"/>
                  </a:cubicBezTo>
                  <a:cubicBezTo>
                    <a:pt x="80" y="642"/>
                    <a:pt x="80" y="642"/>
                    <a:pt x="80" y="642"/>
                  </a:cubicBezTo>
                  <a:cubicBezTo>
                    <a:pt x="148" y="642"/>
                    <a:pt x="148" y="642"/>
                    <a:pt x="148" y="642"/>
                  </a:cubicBezTo>
                  <a:cubicBezTo>
                    <a:pt x="167" y="642"/>
                    <a:pt x="184" y="629"/>
                    <a:pt x="188" y="611"/>
                  </a:cubicBezTo>
                  <a:cubicBezTo>
                    <a:pt x="202" y="545"/>
                    <a:pt x="227" y="484"/>
                    <a:pt x="263" y="428"/>
                  </a:cubicBezTo>
                  <a:cubicBezTo>
                    <a:pt x="274" y="412"/>
                    <a:pt x="271" y="391"/>
                    <a:pt x="258" y="378"/>
                  </a:cubicBezTo>
                  <a:cubicBezTo>
                    <a:pt x="210" y="330"/>
                    <a:pt x="210" y="330"/>
                    <a:pt x="210" y="330"/>
                  </a:cubicBezTo>
                  <a:cubicBezTo>
                    <a:pt x="330" y="209"/>
                    <a:pt x="330" y="209"/>
                    <a:pt x="330" y="209"/>
                  </a:cubicBezTo>
                  <a:cubicBezTo>
                    <a:pt x="378" y="258"/>
                    <a:pt x="378" y="258"/>
                    <a:pt x="378" y="258"/>
                  </a:cubicBezTo>
                  <a:cubicBezTo>
                    <a:pt x="392" y="271"/>
                    <a:pt x="412" y="273"/>
                    <a:pt x="428" y="263"/>
                  </a:cubicBezTo>
                  <a:cubicBezTo>
                    <a:pt x="484" y="227"/>
                    <a:pt x="546" y="201"/>
                    <a:pt x="611" y="187"/>
                  </a:cubicBezTo>
                  <a:cubicBezTo>
                    <a:pt x="630" y="183"/>
                    <a:pt x="643" y="167"/>
                    <a:pt x="643" y="148"/>
                  </a:cubicBezTo>
                  <a:cubicBezTo>
                    <a:pt x="643" y="80"/>
                    <a:pt x="643" y="80"/>
                    <a:pt x="643" y="80"/>
                  </a:cubicBezTo>
                  <a:cubicBezTo>
                    <a:pt x="813" y="80"/>
                    <a:pt x="813" y="80"/>
                    <a:pt x="813" y="80"/>
                  </a:cubicBezTo>
                  <a:cubicBezTo>
                    <a:pt x="813" y="148"/>
                    <a:pt x="813" y="148"/>
                    <a:pt x="813" y="148"/>
                  </a:cubicBezTo>
                  <a:cubicBezTo>
                    <a:pt x="813" y="167"/>
                    <a:pt x="826" y="183"/>
                    <a:pt x="844" y="187"/>
                  </a:cubicBezTo>
                  <a:cubicBezTo>
                    <a:pt x="910" y="201"/>
                    <a:pt x="971" y="227"/>
                    <a:pt x="1027" y="263"/>
                  </a:cubicBezTo>
                  <a:cubicBezTo>
                    <a:pt x="1043" y="273"/>
                    <a:pt x="1064" y="271"/>
                    <a:pt x="1077" y="258"/>
                  </a:cubicBezTo>
                  <a:cubicBezTo>
                    <a:pt x="1126" y="209"/>
                    <a:pt x="1126" y="209"/>
                    <a:pt x="1126" y="209"/>
                  </a:cubicBezTo>
                  <a:cubicBezTo>
                    <a:pt x="1246" y="330"/>
                    <a:pt x="1246" y="330"/>
                    <a:pt x="1246" y="330"/>
                  </a:cubicBezTo>
                  <a:cubicBezTo>
                    <a:pt x="1198" y="378"/>
                    <a:pt x="1198" y="378"/>
                    <a:pt x="1198" y="378"/>
                  </a:cubicBezTo>
                  <a:cubicBezTo>
                    <a:pt x="1184" y="391"/>
                    <a:pt x="1182" y="412"/>
                    <a:pt x="1192" y="428"/>
                  </a:cubicBezTo>
                  <a:cubicBezTo>
                    <a:pt x="1228" y="484"/>
                    <a:pt x="1254" y="545"/>
                    <a:pt x="1268" y="611"/>
                  </a:cubicBezTo>
                  <a:cubicBezTo>
                    <a:pt x="1272" y="629"/>
                    <a:pt x="1288" y="642"/>
                    <a:pt x="1307" y="642"/>
                  </a:cubicBezTo>
                  <a:cubicBezTo>
                    <a:pt x="1376" y="642"/>
                    <a:pt x="1376" y="642"/>
                    <a:pt x="1376" y="642"/>
                  </a:cubicBezTo>
                  <a:cubicBezTo>
                    <a:pt x="1376" y="812"/>
                    <a:pt x="1376" y="812"/>
                    <a:pt x="1376" y="812"/>
                  </a:cubicBezTo>
                  <a:cubicBezTo>
                    <a:pt x="1307" y="812"/>
                    <a:pt x="1307" y="812"/>
                    <a:pt x="1307" y="812"/>
                  </a:cubicBezTo>
                  <a:cubicBezTo>
                    <a:pt x="1288" y="812"/>
                    <a:pt x="1272" y="826"/>
                    <a:pt x="1268" y="844"/>
                  </a:cubicBezTo>
                  <a:cubicBezTo>
                    <a:pt x="1254" y="909"/>
                    <a:pt x="1228" y="971"/>
                    <a:pt x="1192" y="1027"/>
                  </a:cubicBezTo>
                  <a:cubicBezTo>
                    <a:pt x="1182" y="1043"/>
                    <a:pt x="1184" y="1064"/>
                    <a:pt x="1198" y="1077"/>
                  </a:cubicBezTo>
                  <a:cubicBezTo>
                    <a:pt x="1246" y="1125"/>
                    <a:pt x="1246" y="1125"/>
                    <a:pt x="1246" y="1125"/>
                  </a:cubicBezTo>
                  <a:cubicBezTo>
                    <a:pt x="1126" y="1246"/>
                    <a:pt x="1126" y="1246"/>
                    <a:pt x="1126" y="1246"/>
                  </a:cubicBezTo>
                  <a:cubicBezTo>
                    <a:pt x="1077" y="1197"/>
                    <a:pt x="1077" y="1197"/>
                    <a:pt x="1077" y="1197"/>
                  </a:cubicBezTo>
                  <a:cubicBezTo>
                    <a:pt x="1064" y="1184"/>
                    <a:pt x="1043" y="1182"/>
                    <a:pt x="1027" y="1192"/>
                  </a:cubicBezTo>
                  <a:cubicBezTo>
                    <a:pt x="971" y="1228"/>
                    <a:pt x="910" y="1254"/>
                    <a:pt x="844" y="1268"/>
                  </a:cubicBezTo>
                  <a:cubicBezTo>
                    <a:pt x="826" y="1272"/>
                    <a:pt x="813" y="1288"/>
                    <a:pt x="813" y="1307"/>
                  </a:cubicBezTo>
                  <a:cubicBezTo>
                    <a:pt x="813" y="1376"/>
                    <a:pt x="813" y="1376"/>
                    <a:pt x="813" y="1376"/>
                  </a:cubicBezTo>
                  <a:cubicBezTo>
                    <a:pt x="643" y="1376"/>
                    <a:pt x="643" y="1376"/>
                    <a:pt x="643" y="1376"/>
                  </a:cubicBezTo>
                  <a:cubicBezTo>
                    <a:pt x="643" y="1307"/>
                    <a:pt x="643" y="1307"/>
                    <a:pt x="643" y="1307"/>
                  </a:cubicBezTo>
                  <a:cubicBezTo>
                    <a:pt x="643" y="1288"/>
                    <a:pt x="630" y="1272"/>
                    <a:pt x="611" y="1268"/>
                  </a:cubicBezTo>
                  <a:cubicBezTo>
                    <a:pt x="546" y="1254"/>
                    <a:pt x="484" y="1228"/>
                    <a:pt x="428" y="1192"/>
                  </a:cubicBezTo>
                  <a:close/>
                  <a:moveTo>
                    <a:pt x="428" y="1192"/>
                  </a:moveTo>
                  <a:cubicBezTo>
                    <a:pt x="428" y="1192"/>
                    <a:pt x="428" y="1192"/>
                    <a:pt x="428" y="11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F8C07147-FEBA-584B-A700-656DCB6D8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263" y="13604876"/>
              <a:ext cx="522288" cy="522288"/>
            </a:xfrm>
            <a:custGeom>
              <a:avLst/>
              <a:gdLst>
                <a:gd name="T0" fmla="*/ 661 w 661"/>
                <a:gd name="T1" fmla="*/ 331 h 661"/>
                <a:gd name="T2" fmla="*/ 331 w 661"/>
                <a:gd name="T3" fmla="*/ 0 h 661"/>
                <a:gd name="T4" fmla="*/ 0 w 661"/>
                <a:gd name="T5" fmla="*/ 331 h 661"/>
                <a:gd name="T6" fmla="*/ 331 w 661"/>
                <a:gd name="T7" fmla="*/ 661 h 661"/>
                <a:gd name="T8" fmla="*/ 661 w 661"/>
                <a:gd name="T9" fmla="*/ 331 h 661"/>
                <a:gd name="T10" fmla="*/ 80 w 661"/>
                <a:gd name="T11" fmla="*/ 331 h 661"/>
                <a:gd name="T12" fmla="*/ 331 w 661"/>
                <a:gd name="T13" fmla="*/ 80 h 661"/>
                <a:gd name="T14" fmla="*/ 581 w 661"/>
                <a:gd name="T15" fmla="*/ 331 h 661"/>
                <a:gd name="T16" fmla="*/ 331 w 661"/>
                <a:gd name="T17" fmla="*/ 581 h 661"/>
                <a:gd name="T18" fmla="*/ 80 w 661"/>
                <a:gd name="T19" fmla="*/ 331 h 661"/>
                <a:gd name="T20" fmla="*/ 80 w 661"/>
                <a:gd name="T21" fmla="*/ 331 h 661"/>
                <a:gd name="T22" fmla="*/ 80 w 661"/>
                <a:gd name="T23" fmla="*/ 33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1" h="661">
                  <a:moveTo>
                    <a:pt x="661" y="331"/>
                  </a:moveTo>
                  <a:cubicBezTo>
                    <a:pt x="661" y="148"/>
                    <a:pt x="513" y="0"/>
                    <a:pt x="331" y="0"/>
                  </a:cubicBezTo>
                  <a:cubicBezTo>
                    <a:pt x="149" y="0"/>
                    <a:pt x="0" y="148"/>
                    <a:pt x="0" y="331"/>
                  </a:cubicBezTo>
                  <a:cubicBezTo>
                    <a:pt x="0" y="513"/>
                    <a:pt x="149" y="661"/>
                    <a:pt x="331" y="661"/>
                  </a:cubicBezTo>
                  <a:cubicBezTo>
                    <a:pt x="513" y="661"/>
                    <a:pt x="661" y="513"/>
                    <a:pt x="661" y="331"/>
                  </a:cubicBezTo>
                  <a:close/>
                  <a:moveTo>
                    <a:pt x="80" y="331"/>
                  </a:moveTo>
                  <a:cubicBezTo>
                    <a:pt x="80" y="193"/>
                    <a:pt x="193" y="80"/>
                    <a:pt x="331" y="80"/>
                  </a:cubicBezTo>
                  <a:cubicBezTo>
                    <a:pt x="469" y="80"/>
                    <a:pt x="581" y="193"/>
                    <a:pt x="581" y="331"/>
                  </a:cubicBezTo>
                  <a:cubicBezTo>
                    <a:pt x="581" y="469"/>
                    <a:pt x="469" y="581"/>
                    <a:pt x="331" y="581"/>
                  </a:cubicBezTo>
                  <a:cubicBezTo>
                    <a:pt x="193" y="581"/>
                    <a:pt x="80" y="469"/>
                    <a:pt x="80" y="331"/>
                  </a:cubicBezTo>
                  <a:close/>
                  <a:moveTo>
                    <a:pt x="80" y="331"/>
                  </a:moveTo>
                  <a:cubicBezTo>
                    <a:pt x="80" y="331"/>
                    <a:pt x="80" y="331"/>
                    <a:pt x="80" y="3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74043BB-AC2E-6746-BC75-2C11A334E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3963" y="13112751"/>
              <a:ext cx="61913" cy="63500"/>
            </a:xfrm>
            <a:custGeom>
              <a:avLst/>
              <a:gdLst>
                <a:gd name="T0" fmla="*/ 40 w 80"/>
                <a:gd name="T1" fmla="*/ 80 h 80"/>
                <a:gd name="T2" fmla="*/ 68 w 80"/>
                <a:gd name="T3" fmla="*/ 68 h 80"/>
                <a:gd name="T4" fmla="*/ 80 w 80"/>
                <a:gd name="T5" fmla="*/ 40 h 80"/>
                <a:gd name="T6" fmla="*/ 68 w 80"/>
                <a:gd name="T7" fmla="*/ 12 h 80"/>
                <a:gd name="T8" fmla="*/ 40 w 80"/>
                <a:gd name="T9" fmla="*/ 0 h 80"/>
                <a:gd name="T10" fmla="*/ 12 w 80"/>
                <a:gd name="T11" fmla="*/ 12 h 80"/>
                <a:gd name="T12" fmla="*/ 0 w 80"/>
                <a:gd name="T13" fmla="*/ 40 h 80"/>
                <a:gd name="T14" fmla="*/ 12 w 80"/>
                <a:gd name="T15" fmla="*/ 68 h 80"/>
                <a:gd name="T16" fmla="*/ 40 w 80"/>
                <a:gd name="T17" fmla="*/ 80 h 80"/>
                <a:gd name="T18" fmla="*/ 40 w 80"/>
                <a:gd name="T19" fmla="*/ 80 h 80"/>
                <a:gd name="T20" fmla="*/ 40 w 80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51" y="80"/>
                    <a:pt x="61" y="76"/>
                    <a:pt x="68" y="68"/>
                  </a:cubicBezTo>
                  <a:cubicBezTo>
                    <a:pt x="76" y="61"/>
                    <a:pt x="80" y="50"/>
                    <a:pt x="80" y="40"/>
                  </a:cubicBezTo>
                  <a:cubicBezTo>
                    <a:pt x="80" y="29"/>
                    <a:pt x="76" y="19"/>
                    <a:pt x="68" y="12"/>
                  </a:cubicBezTo>
                  <a:cubicBezTo>
                    <a:pt x="61" y="4"/>
                    <a:pt x="51" y="0"/>
                    <a:pt x="40" y="0"/>
                  </a:cubicBezTo>
                  <a:cubicBezTo>
                    <a:pt x="30" y="0"/>
                    <a:pt x="19" y="4"/>
                    <a:pt x="12" y="12"/>
                  </a:cubicBezTo>
                  <a:cubicBezTo>
                    <a:pt x="4" y="19"/>
                    <a:pt x="0" y="29"/>
                    <a:pt x="0" y="40"/>
                  </a:cubicBezTo>
                  <a:cubicBezTo>
                    <a:pt x="0" y="51"/>
                    <a:pt x="4" y="61"/>
                    <a:pt x="12" y="68"/>
                  </a:cubicBezTo>
                  <a:cubicBezTo>
                    <a:pt x="19" y="76"/>
                    <a:pt x="30" y="80"/>
                    <a:pt x="40" y="80"/>
                  </a:cubicBezTo>
                  <a:close/>
                  <a:moveTo>
                    <a:pt x="40" y="80"/>
                  </a:moveTo>
                  <a:cubicBezTo>
                    <a:pt x="40" y="80"/>
                    <a:pt x="40" y="80"/>
                    <a:pt x="40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9D015703-196C-344E-85EE-175A1EB84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2938" y="14555788"/>
              <a:ext cx="63500" cy="63500"/>
            </a:xfrm>
            <a:custGeom>
              <a:avLst/>
              <a:gdLst>
                <a:gd name="T0" fmla="*/ 40 w 80"/>
                <a:gd name="T1" fmla="*/ 0 h 80"/>
                <a:gd name="T2" fmla="*/ 12 w 80"/>
                <a:gd name="T3" fmla="*/ 12 h 80"/>
                <a:gd name="T4" fmla="*/ 0 w 80"/>
                <a:gd name="T5" fmla="*/ 40 h 80"/>
                <a:gd name="T6" fmla="*/ 12 w 80"/>
                <a:gd name="T7" fmla="*/ 68 h 80"/>
                <a:gd name="T8" fmla="*/ 40 w 80"/>
                <a:gd name="T9" fmla="*/ 80 h 80"/>
                <a:gd name="T10" fmla="*/ 68 w 80"/>
                <a:gd name="T11" fmla="*/ 68 h 80"/>
                <a:gd name="T12" fmla="*/ 80 w 80"/>
                <a:gd name="T13" fmla="*/ 40 h 80"/>
                <a:gd name="T14" fmla="*/ 68 w 80"/>
                <a:gd name="T15" fmla="*/ 12 h 80"/>
                <a:gd name="T16" fmla="*/ 40 w 80"/>
                <a:gd name="T17" fmla="*/ 0 h 80"/>
                <a:gd name="T18" fmla="*/ 40 w 80"/>
                <a:gd name="T19" fmla="*/ 0 h 80"/>
                <a:gd name="T20" fmla="*/ 40 w 80"/>
                <a:gd name="T2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30" y="0"/>
                    <a:pt x="19" y="4"/>
                    <a:pt x="12" y="12"/>
                  </a:cubicBezTo>
                  <a:cubicBezTo>
                    <a:pt x="4" y="19"/>
                    <a:pt x="0" y="30"/>
                    <a:pt x="0" y="40"/>
                  </a:cubicBezTo>
                  <a:cubicBezTo>
                    <a:pt x="0" y="51"/>
                    <a:pt x="4" y="61"/>
                    <a:pt x="12" y="68"/>
                  </a:cubicBezTo>
                  <a:cubicBezTo>
                    <a:pt x="19" y="76"/>
                    <a:pt x="30" y="80"/>
                    <a:pt x="40" y="80"/>
                  </a:cubicBezTo>
                  <a:cubicBezTo>
                    <a:pt x="51" y="80"/>
                    <a:pt x="61" y="76"/>
                    <a:pt x="68" y="68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30"/>
                    <a:pt x="76" y="19"/>
                    <a:pt x="68" y="12"/>
                  </a:cubicBezTo>
                  <a:cubicBezTo>
                    <a:pt x="61" y="4"/>
                    <a:pt x="51" y="0"/>
                    <a:pt x="40" y="0"/>
                  </a:cubicBezTo>
                  <a:close/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DCE41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540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859EDDF-8667-84BB-4882-6E27423C33C7}"/>
              </a:ext>
            </a:extLst>
          </p:cNvPr>
          <p:cNvSpPr txBox="1"/>
          <p:nvPr/>
        </p:nvSpPr>
        <p:spPr>
          <a:xfrm>
            <a:off x="590105" y="347381"/>
            <a:ext cx="9665208" cy="89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3600"/>
            </a:pPr>
            <a:r>
              <a:rPr lang="en-US" sz="3600" spc="-50" dirty="0">
                <a:solidFill>
                  <a:srgbClr val="FFFFFF"/>
                </a:solidFill>
                <a:latin typeface="SB Sans Display Semibold"/>
                <a:ea typeface="+mj-ea"/>
                <a:cs typeface="SB Sans Display Semibold"/>
                <a:sym typeface="Play"/>
              </a:rPr>
              <a:t>Multimodal Banking Dataset</a:t>
            </a:r>
            <a:endParaRPr lang="ru-RU" sz="3600" spc="-50" dirty="0">
              <a:solidFill>
                <a:srgbClr val="FFFFFF"/>
              </a:solidFill>
              <a:latin typeface="SB Sans Display Semibold"/>
              <a:ea typeface="+mj-ea"/>
              <a:cs typeface="SB Sans Display Semibold"/>
              <a:sym typeface="Play"/>
            </a:endParaRPr>
          </a:p>
          <a:p>
            <a:r>
              <a:rPr lang="ru-RU" sz="2000" b="1" dirty="0">
                <a:solidFill>
                  <a:srgbClr val="1193A2"/>
                </a:solidFill>
                <a:sym typeface="Play"/>
              </a:rPr>
              <a:t>Самый большой открытый мультимодальный банковский </a:t>
            </a:r>
            <a:r>
              <a:rPr lang="ru-RU" sz="2000" b="1" dirty="0" err="1">
                <a:solidFill>
                  <a:srgbClr val="1193A2"/>
                </a:solidFill>
                <a:sym typeface="Play"/>
              </a:rPr>
              <a:t>датасет</a:t>
            </a:r>
            <a:endParaRPr lang="ru-RU" sz="2000" b="1" dirty="0">
              <a:solidFill>
                <a:srgbClr val="1193A2"/>
              </a:solidFill>
              <a:sym typeface="Play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9CF124-A33F-7DE9-A297-577224C5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43" y="3281860"/>
            <a:ext cx="7815054" cy="29740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80FEA5-4B45-00C4-F25F-A4FE11BA3ACD}"/>
              </a:ext>
            </a:extLst>
          </p:cNvPr>
          <p:cNvSpPr txBox="1"/>
          <p:nvPr/>
        </p:nvSpPr>
        <p:spPr>
          <a:xfrm>
            <a:off x="1078992" y="2072896"/>
            <a:ext cx="4078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Модальности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Транзакции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Диалоги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Геострим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FF78A-BA31-87AF-60DA-357F05FC4AC6}"/>
              </a:ext>
            </a:extLst>
          </p:cNvPr>
          <p:cNvSpPr txBox="1"/>
          <p:nvPr/>
        </p:nvSpPr>
        <p:spPr>
          <a:xfrm>
            <a:off x="966724" y="1632877"/>
            <a:ext cx="6897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Собраны и </a:t>
            </a:r>
            <a:r>
              <a:rPr lang="ru-RU" dirty="0" err="1">
                <a:solidFill>
                  <a:schemeClr val="bg1"/>
                </a:solidFill>
              </a:rPr>
              <a:t>анонимизированы</a:t>
            </a:r>
            <a:r>
              <a:rPr lang="ru-RU" dirty="0">
                <a:solidFill>
                  <a:schemeClr val="bg1"/>
                </a:solidFill>
              </a:rPr>
              <a:t> данные 1 млн клиентов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9170D0-A8F7-B3B3-BE34-17F239569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6" y="2702814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3424CF-CD8C-D9CF-0637-3379F8236561}"/>
              </a:ext>
            </a:extLst>
          </p:cNvPr>
          <p:cNvSpPr txBox="1"/>
          <p:nvPr/>
        </p:nvSpPr>
        <p:spPr>
          <a:xfrm>
            <a:off x="9015984" y="2044005"/>
            <a:ext cx="2679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Ссылка на </a:t>
            </a:r>
            <a:r>
              <a:rPr lang="en-US" dirty="0">
                <a:solidFill>
                  <a:schemeClr val="bg1"/>
                </a:solidFill>
              </a:rPr>
              <a:t>huggingface: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D8EC62-1CCD-CAD2-15F3-148EBBD477F7}"/>
              </a:ext>
            </a:extLst>
          </p:cNvPr>
          <p:cNvSpPr txBox="1"/>
          <p:nvPr/>
        </p:nvSpPr>
        <p:spPr>
          <a:xfrm>
            <a:off x="4458970" y="2026729"/>
            <a:ext cx="39992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Задача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r>
              <a:rPr lang="ru-RU" dirty="0">
                <a:solidFill>
                  <a:schemeClr val="bg1"/>
                </a:solidFill>
              </a:rPr>
              <a:t>Предсказание покупки 4 продуктов за </a:t>
            </a: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ru-RU" dirty="0">
                <a:solidFill>
                  <a:schemeClr val="bg1"/>
                </a:solidFill>
              </a:rPr>
              <a:t>следующий месяц </a:t>
            </a:r>
          </a:p>
        </p:txBody>
      </p:sp>
      <p:sp>
        <p:nvSpPr>
          <p:cNvPr id="10" name="Google Shape;300;p33"/>
          <p:cNvSpPr txBox="1"/>
          <p:nvPr/>
        </p:nvSpPr>
        <p:spPr>
          <a:xfrm>
            <a:off x="550849" y="6269951"/>
            <a:ext cx="1016845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Mollaev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D.,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Kostin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A.,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Postnova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M.,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Karpukhin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I.,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Kireev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I.,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Gusev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G., &amp;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Savchenko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A. Multimodal banking dataset: Understanding client needs through event sequences  </a:t>
            </a:r>
            <a:r>
              <a:rPr lang="en-GB" sz="1400" dirty="0">
                <a:solidFill>
                  <a:srgbClr val="FEFFFF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SB Sans Display Light"/>
              </a:rPr>
              <a:t>// CIKM’25</a:t>
            </a:r>
            <a:endParaRPr sz="14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40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sldNum" idx="12"/>
          </p:nvPr>
        </p:nvSpPr>
        <p:spPr>
          <a:xfrm>
            <a:off x="8940800" y="6444368"/>
            <a:ext cx="2700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ECEC"/>
                </a:buClr>
                <a:buSzPts val="1200"/>
                <a:buFont typeface="Arial"/>
                <a:buNone/>
              </a:pPr>
              <a:t>25</a:t>
            </a:fld>
            <a:endParaRPr/>
          </a:p>
        </p:txBody>
      </p:sp>
      <p:sp>
        <p:nvSpPr>
          <p:cNvPr id="286" name="Google Shape;286;p33"/>
          <p:cNvSpPr/>
          <p:nvPr/>
        </p:nvSpPr>
        <p:spPr>
          <a:xfrm>
            <a:off x="7666705" y="3372391"/>
            <a:ext cx="278100" cy="310500"/>
          </a:xfrm>
          <a:prstGeom prst="ellipse">
            <a:avLst/>
          </a:prstGeom>
          <a:solidFill>
            <a:srgbClr val="15AAB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/>
          <p:nvPr/>
        </p:nvSpPr>
        <p:spPr>
          <a:xfrm>
            <a:off x="8223580" y="3372516"/>
            <a:ext cx="278100" cy="299400"/>
          </a:xfrm>
          <a:prstGeom prst="triangle">
            <a:avLst>
              <a:gd name="adj" fmla="val 50000"/>
            </a:avLst>
          </a:prstGeom>
          <a:solidFill>
            <a:srgbClr val="2BC7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9246855" y="3372516"/>
            <a:ext cx="278100" cy="299400"/>
          </a:xfrm>
          <a:prstGeom prst="rect">
            <a:avLst/>
          </a:prstGeom>
          <a:solidFill>
            <a:srgbClr val="0F7C8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p33"/>
          <p:cNvCxnSpPr/>
          <p:nvPr/>
        </p:nvCxnSpPr>
        <p:spPr>
          <a:xfrm>
            <a:off x="7543968" y="3951966"/>
            <a:ext cx="349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0" name="Google Shape;290;p33"/>
          <p:cNvSpPr/>
          <p:nvPr/>
        </p:nvSpPr>
        <p:spPr>
          <a:xfrm>
            <a:off x="10030993" y="3158554"/>
            <a:ext cx="622500" cy="622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C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Play"/>
              <a:buNone/>
            </a:pPr>
            <a:r>
              <a:rPr lang="ru-RU" sz="2800" b="0" i="0" u="none" strike="noStrike" cap="none">
                <a:solidFill>
                  <a:srgbClr val="FFC000"/>
                </a:solidFill>
                <a:latin typeface="Play"/>
                <a:ea typeface="Play"/>
                <a:cs typeface="Play"/>
                <a:sym typeface="Play"/>
              </a:rPr>
              <a:t>?</a:t>
            </a:r>
            <a:endParaRPr sz="2800" b="0" i="0" u="none" strike="noStrike" cap="none">
              <a:solidFill>
                <a:srgbClr val="FFC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291" name="Google Shape;291;p33"/>
          <p:cNvCxnSpPr/>
          <p:nvPr/>
        </p:nvCxnSpPr>
        <p:spPr>
          <a:xfrm>
            <a:off x="10653506" y="3469804"/>
            <a:ext cx="3552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2" name="Google Shape;292;p33"/>
          <p:cNvCxnSpPr/>
          <p:nvPr/>
        </p:nvCxnSpPr>
        <p:spPr>
          <a:xfrm rot="10800000">
            <a:off x="9670106" y="3469804"/>
            <a:ext cx="3609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 amt="67000"/>
          </a:blip>
          <a:srcRect l="8240" t="7431" r="16845" b="7440"/>
          <a:stretch/>
        </p:blipFill>
        <p:spPr>
          <a:xfrm>
            <a:off x="9246843" y="992534"/>
            <a:ext cx="1761782" cy="2002068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lgDash"/>
            <a:round/>
            <a:headEnd type="none" w="sm" len="sm"/>
            <a:tailEnd type="none" w="sm" len="sm"/>
          </a:ln>
        </p:spPr>
      </p:pic>
      <p:sp>
        <p:nvSpPr>
          <p:cNvPr id="294" name="Google Shape;294;p33"/>
          <p:cNvSpPr/>
          <p:nvPr/>
        </p:nvSpPr>
        <p:spPr>
          <a:xfrm>
            <a:off x="9765179" y="1245463"/>
            <a:ext cx="791700" cy="791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C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Play"/>
              <a:buNone/>
            </a:pPr>
            <a:r>
              <a:rPr lang="ru-RU" sz="2800" b="0" i="0" u="none" strike="noStrike" cap="none">
                <a:solidFill>
                  <a:srgbClr val="FFC000"/>
                </a:solidFill>
                <a:latin typeface="Play"/>
                <a:ea typeface="Play"/>
                <a:cs typeface="Play"/>
                <a:sym typeface="Play"/>
              </a:rPr>
              <a:t>?</a:t>
            </a:r>
            <a:endParaRPr sz="2800" b="0" i="0" u="none" strike="noStrike" cap="none">
              <a:solidFill>
                <a:srgbClr val="FFC000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295" name="Google Shape;295;p33"/>
          <p:cNvCxnSpPr/>
          <p:nvPr/>
        </p:nvCxnSpPr>
        <p:spPr>
          <a:xfrm>
            <a:off x="10556886" y="1641311"/>
            <a:ext cx="451800" cy="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p33"/>
          <p:cNvCxnSpPr/>
          <p:nvPr/>
        </p:nvCxnSpPr>
        <p:spPr>
          <a:xfrm rot="10800000">
            <a:off x="9306195" y="1641311"/>
            <a:ext cx="459000" cy="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7" name="Google Shape;297;p33"/>
          <p:cNvCxnSpPr/>
          <p:nvPr/>
        </p:nvCxnSpPr>
        <p:spPr>
          <a:xfrm rot="10800000">
            <a:off x="10161040" y="865859"/>
            <a:ext cx="0" cy="3549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8" name="Google Shape;298;p33"/>
          <p:cNvCxnSpPr/>
          <p:nvPr/>
        </p:nvCxnSpPr>
        <p:spPr>
          <a:xfrm>
            <a:off x="10161040" y="2037159"/>
            <a:ext cx="0" cy="367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9" name="Google Shape;299;p33"/>
          <p:cNvSpPr/>
          <p:nvPr/>
        </p:nvSpPr>
        <p:spPr>
          <a:xfrm rot="-5400000" flipH="1">
            <a:off x="7955068" y="1977256"/>
            <a:ext cx="1080600" cy="1064400"/>
          </a:xfrm>
          <a:prstGeom prst="bentArrow">
            <a:avLst>
              <a:gd name="adj1" fmla="val 10198"/>
              <a:gd name="adj2" fmla="val 17687"/>
              <a:gd name="adj3" fmla="val 25000"/>
              <a:gd name="adj4" fmla="val 43750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550849" y="6269951"/>
            <a:ext cx="1016845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Karpukhin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 I.,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Shipilov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 F., &amp;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Savchenko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 A.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HoTPP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Benchmark: Are We Good at the Long Horizon Events Forecasting? </a:t>
            </a:r>
            <a:r>
              <a:rPr lang="ru-RU" sz="1400" b="0" i="0" u="sng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https://arxiv.org/abs/2406.14341</a:t>
            </a:r>
            <a:r>
              <a:rPr lang="ru-RU" sz="1400" b="0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550862" y="333836"/>
            <a:ext cx="11090275" cy="1017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spc="-50" dirty="0" err="1">
                <a:solidFill>
                  <a:srgbClr val="FFFFFF"/>
                </a:solidFill>
                <a:latin typeface="SB Sans Display Semibold"/>
                <a:ea typeface="+mj-ea"/>
                <a:cs typeface="SB Sans Display Semibold"/>
                <a:sym typeface="Play"/>
              </a:rPr>
              <a:t>HoTPP</a:t>
            </a:r>
            <a:r>
              <a:rPr lang="ru-RU" sz="3600" spc="-50" dirty="0">
                <a:solidFill>
                  <a:srgbClr val="FFFFFF"/>
                </a:solidFill>
                <a:latin typeface="SB Sans Display Semibold"/>
                <a:ea typeface="+mj-ea"/>
                <a:cs typeface="SB Sans Display Semibold"/>
                <a:sym typeface="Play"/>
              </a:rPr>
              <a:t>: </a:t>
            </a:r>
            <a:r>
              <a:rPr lang="ru-RU" sz="3600" spc="-50" dirty="0" err="1">
                <a:solidFill>
                  <a:srgbClr val="FFFFFF"/>
                </a:solidFill>
                <a:latin typeface="SB Sans Display Semibold"/>
                <a:ea typeface="+mj-ea"/>
                <a:cs typeface="SB Sans Display Semibold"/>
                <a:sym typeface="Play"/>
              </a:rPr>
              <a:t>бенчмарк</a:t>
            </a:r>
            <a:r>
              <a:rPr lang="ru-RU" sz="3600" spc="-50" dirty="0">
                <a:solidFill>
                  <a:srgbClr val="FFFFFF"/>
                </a:solidFill>
                <a:latin typeface="SB Sans Display Semibold"/>
                <a:ea typeface="+mj-ea"/>
                <a:cs typeface="SB Sans Display Semibold"/>
                <a:sym typeface="Play"/>
              </a:rPr>
              <a:t> генеративных моделей транзакций</a:t>
            </a:r>
            <a:endParaRPr lang="en-US" sz="3600" spc="-50" dirty="0">
              <a:solidFill>
                <a:srgbClr val="FFFFFF"/>
              </a:solidFill>
              <a:latin typeface="SB Sans Display Semibold"/>
              <a:ea typeface="+mj-ea"/>
              <a:cs typeface="SB Sans Display Semibold"/>
              <a:sym typeface="Arial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578630" y="1214205"/>
            <a:ext cx="6942923" cy="505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AECAE"/>
              </a:buClr>
              <a:buSzPts val="2000"/>
              <a:buFont typeface="Play"/>
              <a:buNone/>
            </a:pPr>
            <a:r>
              <a:rPr lang="ru-RU" sz="2000" b="0" i="0" u="none" strike="noStrike" cap="none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Проблема</a:t>
            </a:r>
            <a:endParaRPr sz="2000" b="0" i="0" u="none" strike="noStrike" cap="none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Обычно задача предсказания будущих событий решается </a:t>
            </a:r>
            <a:r>
              <a:rPr lang="ru-RU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авторегрессионными</a:t>
            </a: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моделями</a:t>
            </a:r>
            <a:endParaRPr sz="1400" dirty="0">
              <a:solidFill>
                <a:schemeClr val="bg1"/>
              </a:solidFill>
              <a:cs typeface="SB Sans Display" panose="020B0503040504020204" pitchFamily="34" charset="0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Если модель хорошо предсказывает только часть событий, у неё такая же ошибка, как у случайной модели</a:t>
            </a:r>
            <a:endParaRPr sz="1400" dirty="0">
              <a:solidFill>
                <a:schemeClr val="bg1"/>
              </a:solidFill>
              <a:cs typeface="SB Sans Display" panose="020B0503040504020204" pitchFamily="34" charset="0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Идея – детектирование объекта на горизонте</a:t>
            </a:r>
            <a:endParaRPr sz="16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Детектирование объекта – распознавание и локализация в пространстве</a:t>
            </a:r>
            <a:endParaRPr sz="1400" dirty="0">
              <a:solidFill>
                <a:schemeClr val="bg1"/>
              </a:solidFill>
              <a:cs typeface="SB Sans Display" panose="020B0503040504020204" pitchFamily="34" charset="0"/>
              <a:sym typeface="Arial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Предсказание события – оценка характеристик и локализация во времени</a:t>
            </a:r>
            <a:endParaRPr sz="1400" dirty="0">
              <a:solidFill>
                <a:schemeClr val="bg1"/>
              </a:solidFill>
              <a:cs typeface="SB Sans Display" panose="020B0503040504020204" pitchFamily="34" charset="0"/>
              <a:sym typeface="Arial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chemeClr val="lt1"/>
              </a:buClr>
              <a:buSzPts val="1400"/>
              <a:buFont typeface="Arial"/>
              <a:buChar char="•"/>
            </a:pPr>
            <a:endParaRPr sz="1400" dirty="0">
              <a:solidFill>
                <a:schemeClr val="bg1"/>
              </a:solidFill>
              <a:cs typeface="SB Sans Display" panose="020B0503040504020204" pitchFamily="34" charset="0"/>
              <a:sym typeface="Arial"/>
            </a:endParaRPr>
          </a:p>
          <a:p>
            <a:pPr marR="0" lv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Многие идеи могут быть перенесены</a:t>
            </a:r>
            <a:endParaRPr sz="1400" dirty="0">
              <a:solidFill>
                <a:schemeClr val="bg1"/>
              </a:solidFill>
              <a:cs typeface="SB Sans Display" panose="020B0503040504020204" pitchFamily="34" charset="0"/>
              <a:sym typeface="Arial"/>
            </a:endParaRPr>
          </a:p>
          <a:p>
            <a:pPr marL="285750" marR="0" lvl="0" indent="-28575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архитектуры моделей</a:t>
            </a:r>
            <a:endParaRPr sz="1400" dirty="0">
              <a:solidFill>
                <a:schemeClr val="bg1"/>
              </a:solidFill>
              <a:cs typeface="SB Sans Display" panose="020B0503040504020204" pitchFamily="34" charset="0"/>
              <a:sym typeface="Arial"/>
            </a:endParaRPr>
          </a:p>
          <a:p>
            <a:pPr marL="285750" marR="0" lvl="0" indent="-28575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процедуры обучения</a:t>
            </a:r>
            <a:endParaRPr sz="1400" dirty="0">
              <a:solidFill>
                <a:schemeClr val="bg1"/>
              </a:solidFill>
              <a:cs typeface="SB Sans Display" panose="020B0503040504020204" pitchFamily="34" charset="0"/>
              <a:sym typeface="Arial"/>
            </a:endParaRPr>
          </a:p>
          <a:p>
            <a:pPr marL="285750" marR="0" lvl="0" indent="-28575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метрики качества</a:t>
            </a:r>
            <a:endParaRPr sz="1400" dirty="0">
              <a:solidFill>
                <a:schemeClr val="bg1"/>
              </a:solidFill>
              <a:cs typeface="SB Sans Display" panose="020B0503040504020204" pitchFamily="34" charset="0"/>
              <a:sym typeface="Arial"/>
            </a:endParaRPr>
          </a:p>
          <a:p>
            <a:pPr marL="285750" marR="0" lvl="0" indent="-196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1468" y="4592181"/>
            <a:ext cx="617220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/>
        </p:nvSpPr>
        <p:spPr>
          <a:xfrm>
            <a:off x="7908146" y="4232637"/>
            <a:ext cx="26773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ECAE"/>
              </a:buClr>
              <a:buSzPts val="2000"/>
              <a:buFont typeface="Play"/>
              <a:buNone/>
            </a:pPr>
            <a:r>
              <a:rPr lang="ru-RU" sz="2000" b="0" i="0" u="none" strike="noStrike" cap="none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Метрика </a:t>
            </a:r>
            <a:r>
              <a:rPr lang="ru-RU" sz="2000" b="0" i="0" u="none" strike="noStrike" cap="none" dirty="0" err="1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t-mAP</a:t>
            </a:r>
            <a:endParaRPr sz="2000" b="0" i="0" u="none" strike="noStrike" cap="none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2928540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38" cy="19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ECEC"/>
                </a:buClr>
                <a:buSzPts val="1200"/>
                <a:buFont typeface="Arial"/>
                <a:buNone/>
              </a:pPr>
              <a:t>26</a:t>
            </a:fld>
            <a:endParaRPr/>
          </a:p>
        </p:txBody>
      </p:sp>
      <p:sp>
        <p:nvSpPr>
          <p:cNvPr id="310" name="Google Shape;310;p34"/>
          <p:cNvSpPr txBox="1"/>
          <p:nvPr/>
        </p:nvSpPr>
        <p:spPr>
          <a:xfrm>
            <a:off x="327358" y="3335897"/>
            <a:ext cx="4996080" cy="266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 b="0" i="0" u="none" strike="noStrike" cap="none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Идея</a:t>
            </a:r>
            <a:endParaRPr sz="16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Считать </a:t>
            </a:r>
            <a:r>
              <a:rPr lang="ru-RU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loss</a:t>
            </a: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между близкими событиями на горизонте</a:t>
            </a:r>
            <a:endParaRPr sz="1400" dirty="0">
              <a:solidFill>
                <a:schemeClr val="bg1"/>
              </a:solidFill>
              <a:cs typeface="SB Sans Display" panose="020B0503040504020204" pitchFamily="34" charset="0"/>
              <a:sym typeface="Arial"/>
            </a:endParaRPr>
          </a:p>
          <a:p>
            <a:pPr marL="285750" marR="0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Нужен дополнительный шаг поиска соответствий между предсказаниями и настоящими событиями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rgbClr val="F2F2F2"/>
                </a:solidFill>
              </a:rPr>
              <a:t>Архитектура: </a:t>
            </a:r>
            <a:r>
              <a:rPr lang="ru-RU" sz="1400" i="1" dirty="0">
                <a:solidFill>
                  <a:srgbClr val="F2F2F2"/>
                </a:solidFill>
              </a:rPr>
              <a:t>K</a:t>
            </a:r>
            <a:r>
              <a:rPr lang="ru-RU" sz="1400" dirty="0">
                <a:solidFill>
                  <a:srgbClr val="F2F2F2"/>
                </a:solidFill>
              </a:rPr>
              <a:t> голов предсказаний, на выходе: время события, </a:t>
            </a:r>
            <a:r>
              <a:rPr lang="ru-RU" sz="1400" dirty="0" err="1">
                <a:solidFill>
                  <a:srgbClr val="F2F2F2"/>
                </a:solidFill>
              </a:rPr>
              <a:t>логиты</a:t>
            </a:r>
            <a:r>
              <a:rPr lang="ru-RU" sz="1400" dirty="0">
                <a:solidFill>
                  <a:srgbClr val="F2F2F2"/>
                </a:solidFill>
              </a:rPr>
              <a:t> классов и вероятность наличия</a:t>
            </a:r>
          </a:p>
        </p:txBody>
      </p:sp>
      <p:sp>
        <p:nvSpPr>
          <p:cNvPr id="311" name="Google Shape;311;p34"/>
          <p:cNvSpPr txBox="1"/>
          <p:nvPr/>
        </p:nvSpPr>
        <p:spPr>
          <a:xfrm>
            <a:off x="468395" y="1492804"/>
            <a:ext cx="894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4"/>
          <p:cNvSpPr/>
          <p:nvPr/>
        </p:nvSpPr>
        <p:spPr>
          <a:xfrm>
            <a:off x="1171790" y="2505419"/>
            <a:ext cx="299714" cy="309015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4"/>
          <p:cNvSpPr/>
          <p:nvPr/>
        </p:nvSpPr>
        <p:spPr>
          <a:xfrm>
            <a:off x="1591275" y="2505419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2010760" y="2505261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2430247" y="2505261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4"/>
          <p:cNvSpPr/>
          <p:nvPr/>
        </p:nvSpPr>
        <p:spPr>
          <a:xfrm>
            <a:off x="2849732" y="2505261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3269217" y="2505261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3674665" y="2505261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346452" y="2505261"/>
            <a:ext cx="299714" cy="309015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765937" y="2505261"/>
            <a:ext cx="299714" cy="309015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455770" y="2823079"/>
            <a:ext cx="98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4"/>
          <p:cNvSpPr txBox="1"/>
          <p:nvPr/>
        </p:nvSpPr>
        <p:spPr>
          <a:xfrm>
            <a:off x="2252149" y="2823079"/>
            <a:ext cx="8972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34"/>
          <p:cNvCxnSpPr/>
          <p:nvPr/>
        </p:nvCxnSpPr>
        <p:spPr>
          <a:xfrm>
            <a:off x="1538411" y="2226867"/>
            <a:ext cx="0" cy="936703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p34"/>
          <p:cNvCxnSpPr/>
          <p:nvPr/>
        </p:nvCxnSpPr>
        <p:spPr>
          <a:xfrm>
            <a:off x="455770" y="2226867"/>
            <a:ext cx="904223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5" name="Google Shape;325;p34"/>
          <p:cNvCxnSpPr/>
          <p:nvPr/>
        </p:nvCxnSpPr>
        <p:spPr>
          <a:xfrm rot="10800000">
            <a:off x="915794" y="1891948"/>
            <a:ext cx="0" cy="54776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6" name="Google Shape;326;p34"/>
          <p:cNvCxnSpPr/>
          <p:nvPr/>
        </p:nvCxnSpPr>
        <p:spPr>
          <a:xfrm rot="10800000" flipH="1">
            <a:off x="455769" y="2226867"/>
            <a:ext cx="1" cy="16771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7" name="Google Shape;327;p34"/>
          <p:cNvCxnSpPr/>
          <p:nvPr/>
        </p:nvCxnSpPr>
        <p:spPr>
          <a:xfrm rot="10800000" flipH="1">
            <a:off x="1348014" y="2224849"/>
            <a:ext cx="1" cy="16771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8" name="Google Shape;328;p34"/>
          <p:cNvSpPr/>
          <p:nvPr/>
        </p:nvSpPr>
        <p:spPr>
          <a:xfrm>
            <a:off x="2015755" y="1548719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4"/>
          <p:cNvSpPr/>
          <p:nvPr/>
        </p:nvSpPr>
        <p:spPr>
          <a:xfrm>
            <a:off x="2854727" y="1548719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4"/>
          <p:cNvSpPr/>
          <p:nvPr/>
        </p:nvSpPr>
        <p:spPr>
          <a:xfrm>
            <a:off x="3679660" y="1548719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p34"/>
          <p:cNvCxnSpPr/>
          <p:nvPr/>
        </p:nvCxnSpPr>
        <p:spPr>
          <a:xfrm>
            <a:off x="1401801" y="1677383"/>
            <a:ext cx="378947" cy="1106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2" name="Google Shape;332;p34"/>
          <p:cNvCxnSpPr/>
          <p:nvPr/>
        </p:nvCxnSpPr>
        <p:spPr>
          <a:xfrm rot="10800000" flipH="1">
            <a:off x="1780748" y="1981540"/>
            <a:ext cx="301597" cy="411022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3" name="Google Shape;333;p34"/>
          <p:cNvCxnSpPr/>
          <p:nvPr/>
        </p:nvCxnSpPr>
        <p:spPr>
          <a:xfrm rot="10800000" flipH="1">
            <a:off x="2174823" y="1941505"/>
            <a:ext cx="772475" cy="455701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4" name="Google Shape;334;p34"/>
          <p:cNvCxnSpPr/>
          <p:nvPr/>
        </p:nvCxnSpPr>
        <p:spPr>
          <a:xfrm rot="10800000" flipH="1">
            <a:off x="2598946" y="1938091"/>
            <a:ext cx="1225576" cy="486348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5" name="Google Shape;335;p34"/>
          <p:cNvSpPr txBox="1"/>
          <p:nvPr/>
        </p:nvSpPr>
        <p:spPr>
          <a:xfrm>
            <a:off x="4173335" y="1862136"/>
            <a:ext cx="12255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Большая</a:t>
            </a:r>
            <a:br>
              <a:rPr lang="ru-RU" sz="18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ошибка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1387385" y="1101340"/>
            <a:ext cx="24400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000" b="0" i="0" u="none" strike="noStrike" cap="none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Обычный loss</a:t>
            </a:r>
            <a:endParaRPr sz="2000" b="0" i="0" u="none" strike="noStrike" cap="none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7009155" y="1591899"/>
            <a:ext cx="894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7712550" y="2604514"/>
            <a:ext cx="299714" cy="309015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8132035" y="2604514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8551520" y="2604356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8971007" y="2604356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4"/>
          <p:cNvSpPr/>
          <p:nvPr/>
        </p:nvSpPr>
        <p:spPr>
          <a:xfrm>
            <a:off x="9390492" y="2604356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4"/>
          <p:cNvSpPr/>
          <p:nvPr/>
        </p:nvSpPr>
        <p:spPr>
          <a:xfrm>
            <a:off x="9809977" y="2604356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10215425" y="2604356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6887212" y="2604356"/>
            <a:ext cx="299714" cy="309015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4"/>
          <p:cNvSpPr/>
          <p:nvPr/>
        </p:nvSpPr>
        <p:spPr>
          <a:xfrm>
            <a:off x="7306697" y="2604356"/>
            <a:ext cx="299714" cy="309015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6996530" y="2922174"/>
            <a:ext cx="9871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history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4"/>
          <p:cNvSpPr txBox="1"/>
          <p:nvPr/>
        </p:nvSpPr>
        <p:spPr>
          <a:xfrm>
            <a:off x="8792909" y="2922174"/>
            <a:ext cx="8972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34"/>
          <p:cNvCxnSpPr/>
          <p:nvPr/>
        </p:nvCxnSpPr>
        <p:spPr>
          <a:xfrm>
            <a:off x="8079171" y="2325962"/>
            <a:ext cx="0" cy="936703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" name="Google Shape;350;p34"/>
          <p:cNvCxnSpPr/>
          <p:nvPr/>
        </p:nvCxnSpPr>
        <p:spPr>
          <a:xfrm>
            <a:off x="6996530" y="2325962"/>
            <a:ext cx="904223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1" name="Google Shape;351;p34"/>
          <p:cNvCxnSpPr/>
          <p:nvPr/>
        </p:nvCxnSpPr>
        <p:spPr>
          <a:xfrm rot="10800000">
            <a:off x="7456554" y="1991043"/>
            <a:ext cx="0" cy="54776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2" name="Google Shape;352;p34"/>
          <p:cNvCxnSpPr/>
          <p:nvPr/>
        </p:nvCxnSpPr>
        <p:spPr>
          <a:xfrm rot="10800000" flipH="1">
            <a:off x="6996529" y="2325962"/>
            <a:ext cx="1" cy="16771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3" name="Google Shape;353;p34"/>
          <p:cNvCxnSpPr/>
          <p:nvPr/>
        </p:nvCxnSpPr>
        <p:spPr>
          <a:xfrm rot="10800000" flipH="1">
            <a:off x="7888774" y="2323944"/>
            <a:ext cx="1" cy="167713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4" name="Google Shape;354;p34"/>
          <p:cNvSpPr/>
          <p:nvPr/>
        </p:nvSpPr>
        <p:spPr>
          <a:xfrm>
            <a:off x="8556515" y="1647814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9395487" y="1647814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10220420" y="1647814"/>
            <a:ext cx="299714" cy="309015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p34"/>
          <p:cNvCxnSpPr/>
          <p:nvPr/>
        </p:nvCxnSpPr>
        <p:spPr>
          <a:xfrm>
            <a:off x="7942561" y="1776478"/>
            <a:ext cx="378947" cy="1106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8" name="Google Shape;358;p34"/>
          <p:cNvCxnSpPr/>
          <p:nvPr/>
        </p:nvCxnSpPr>
        <p:spPr>
          <a:xfrm rot="10800000">
            <a:off x="10365282" y="2037186"/>
            <a:ext cx="0" cy="45299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9" name="Google Shape;359;p34"/>
          <p:cNvSpPr txBox="1"/>
          <p:nvPr/>
        </p:nvSpPr>
        <p:spPr>
          <a:xfrm>
            <a:off x="10714095" y="1961231"/>
            <a:ext cx="12255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Средняя</a:t>
            </a:r>
            <a:br>
              <a:rPr lang="ru-RU" sz="1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800" b="0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ошибка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4"/>
          <p:cNvSpPr txBox="1"/>
          <p:nvPr/>
        </p:nvSpPr>
        <p:spPr>
          <a:xfrm>
            <a:off x="8012264" y="1107869"/>
            <a:ext cx="25042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000" b="0" i="0" u="none" strike="noStrike" cap="none" dirty="0" err="1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Detection</a:t>
            </a:r>
            <a:r>
              <a:rPr lang="ru-RU" sz="2000" b="0" i="0" u="none" strike="noStrike" cap="none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-RU" sz="2000" b="0" i="0" u="none" strike="noStrike" cap="none" dirty="0" err="1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loss</a:t>
            </a:r>
            <a:endParaRPr sz="2000" b="0" i="0" u="none" strike="noStrike" cap="none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361" name="Google Shape;361;p34"/>
          <p:cNvCxnSpPr/>
          <p:nvPr/>
        </p:nvCxnSpPr>
        <p:spPr>
          <a:xfrm rot="10800000">
            <a:off x="9564650" y="2026035"/>
            <a:ext cx="0" cy="495174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2" name="Google Shape;362;p34"/>
          <p:cNvCxnSpPr/>
          <p:nvPr/>
        </p:nvCxnSpPr>
        <p:spPr>
          <a:xfrm rot="10800000">
            <a:off x="8715583" y="2037186"/>
            <a:ext cx="0" cy="495174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34"/>
          <p:cNvSpPr txBox="1"/>
          <p:nvPr/>
        </p:nvSpPr>
        <p:spPr>
          <a:xfrm>
            <a:off x="550862" y="333836"/>
            <a:ext cx="11090275" cy="72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600"/>
            </a:pPr>
            <a:r>
              <a:rPr lang="ru-RU" sz="3600" spc="-50" dirty="0">
                <a:solidFill>
                  <a:srgbClr val="FFFFFF"/>
                </a:solidFill>
                <a:latin typeface="SB Sans Display Semibold"/>
                <a:ea typeface="+mj-ea"/>
                <a:cs typeface="SB Sans Display Semibold"/>
                <a:sym typeface="Play"/>
              </a:rPr>
              <a:t>Детектор транзакций</a:t>
            </a:r>
            <a:r>
              <a:rPr lang="en-US" sz="3600" spc="-50" dirty="0">
                <a:solidFill>
                  <a:srgbClr val="FFFFFF"/>
                </a:solidFill>
                <a:latin typeface="SB Sans Display Semibold"/>
                <a:ea typeface="+mj-ea"/>
                <a:cs typeface="SB Sans Display Semibold"/>
                <a:sym typeface="Play"/>
              </a:rPr>
              <a:t> (1)</a:t>
            </a:r>
            <a:endParaRPr lang="ru-RU" sz="3600" spc="-50" dirty="0">
              <a:solidFill>
                <a:srgbClr val="FFFFFF"/>
              </a:solidFill>
              <a:latin typeface="SB Sans Display Semibold"/>
              <a:ea typeface="+mj-ea"/>
              <a:cs typeface="SB Sans Display Semibold"/>
              <a:sym typeface="Arial"/>
            </a:endParaRPr>
          </a:p>
        </p:txBody>
      </p:sp>
      <p:sp>
        <p:nvSpPr>
          <p:cNvPr id="58" name="Google Shape;300;p33"/>
          <p:cNvSpPr txBox="1"/>
          <p:nvPr/>
        </p:nvSpPr>
        <p:spPr>
          <a:xfrm>
            <a:off x="550849" y="6269951"/>
            <a:ext cx="1016845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Karpukhin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 I., &amp;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Savchenko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 A.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DeTPP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: Leveraging object detection for robust long-horizon event prediction. </a:t>
            </a:r>
            <a:r>
              <a:rPr lang="ru-RU" sz="1400" b="0" i="0" u="sng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</a:t>
            </a:r>
            <a:r>
              <a:rPr lang="ru-RU" sz="1400" u="sng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2408.13131</a:t>
            </a:r>
            <a:r>
              <a:rPr lang="ru-RU" sz="1400" b="0" i="0" u="none" strike="noStrike" cap="none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44012" y="3881954"/>
            <a:ext cx="648652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3006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38" cy="19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CECEC"/>
                </a:buClr>
                <a:buSzPts val="1200"/>
                <a:buFont typeface="Arial"/>
                <a:buNone/>
              </a:pPr>
              <a:t>27</a:t>
            </a:fld>
            <a:endParaRPr/>
          </a:p>
        </p:txBody>
      </p:sp>
      <p:sp>
        <p:nvSpPr>
          <p:cNvPr id="363" name="Google Shape;363;p34"/>
          <p:cNvSpPr txBox="1"/>
          <p:nvPr/>
        </p:nvSpPr>
        <p:spPr>
          <a:xfrm>
            <a:off x="550862" y="333836"/>
            <a:ext cx="11090275" cy="72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600"/>
            </a:pPr>
            <a:r>
              <a:rPr lang="ru-RU" sz="3600" spc="-50" dirty="0">
                <a:solidFill>
                  <a:srgbClr val="FFFFFF"/>
                </a:solidFill>
                <a:latin typeface="SB Sans Display Semibold"/>
                <a:ea typeface="+mj-ea"/>
                <a:cs typeface="SB Sans Display Semibold"/>
                <a:sym typeface="Play"/>
              </a:rPr>
              <a:t>Детектор транзакций</a:t>
            </a:r>
            <a:r>
              <a:rPr lang="en-US" sz="3600" spc="-50" dirty="0">
                <a:solidFill>
                  <a:srgbClr val="FFFFFF"/>
                </a:solidFill>
                <a:latin typeface="SB Sans Display Semibold"/>
                <a:ea typeface="+mj-ea"/>
                <a:cs typeface="SB Sans Display Semibold"/>
                <a:sym typeface="Play"/>
              </a:rPr>
              <a:t> (2)</a:t>
            </a:r>
            <a:endParaRPr lang="ru-RU" sz="3600" spc="-50" dirty="0">
              <a:solidFill>
                <a:srgbClr val="FFFFFF"/>
              </a:solidFill>
              <a:latin typeface="SB Sans Display Semibold"/>
              <a:ea typeface="+mj-ea"/>
              <a:cs typeface="SB Sans Display Semibold"/>
              <a:sym typeface="Arial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435538" y="5080620"/>
            <a:ext cx="11008042" cy="170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37% (</a:t>
            </a:r>
            <a:r>
              <a:rPr lang="ru-RU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отн</a:t>
            </a: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.) прирост качества предсказания транзакций на горизонте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3.5% прирост точности предсказания следующего MCC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В 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2</a:t>
            </a: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раза более разнообразные предсказания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FFFFFF"/>
              </a:buClr>
              <a:buSzPts val="1400"/>
              <a:buFont typeface="Arial"/>
              <a:buChar char="•"/>
            </a:pP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Один из самых быстрых подходов на </a:t>
            </a:r>
            <a:r>
              <a:rPr lang="ru-RU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train</a:t>
            </a: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и </a:t>
            </a:r>
            <a:r>
              <a:rPr lang="ru-RU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inference</a:t>
            </a: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: с ростом сложности модели на внутренних данных ускорение достигает 8x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834" y="1514852"/>
            <a:ext cx="67722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0DCDA55-FB25-BD43-B310-F3019CC7376B}"/>
              </a:ext>
            </a:extLst>
          </p:cNvPr>
          <p:cNvSpPr txBox="1"/>
          <p:nvPr/>
        </p:nvSpPr>
        <p:spPr>
          <a:xfrm>
            <a:off x="526284" y="1012867"/>
            <a:ext cx="60360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 hangingPunct="0">
              <a:defRPr/>
            </a:pPr>
            <a:r>
              <a:rPr lang="ru-RU" dirty="0">
                <a:solidFill>
                  <a:srgbClr val="1193A2"/>
                </a:solidFill>
                <a:latin typeface="Play"/>
              </a:rPr>
              <a:t>Результаты предсказания событий на горизонте</a:t>
            </a:r>
            <a:endParaRPr lang="ru-RU" sz="1800" dirty="0">
              <a:solidFill>
                <a:srgbClr val="1193A2"/>
              </a:solidFill>
              <a:latin typeface="Play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37417" y="3013340"/>
            <a:ext cx="30480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Google Shape;304;p33"/>
          <p:cNvSpPr txBox="1"/>
          <p:nvPr/>
        </p:nvSpPr>
        <p:spPr>
          <a:xfrm>
            <a:off x="8243124" y="2575853"/>
            <a:ext cx="36350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ECAE"/>
              </a:buClr>
              <a:buSzPts val="2000"/>
              <a:buFont typeface="Play"/>
              <a:buNone/>
            </a:pPr>
            <a:r>
              <a:rPr lang="en-US" sz="2000" b="0" i="0" u="none" strike="noStrike" cap="none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Binary target prediction</a:t>
            </a:r>
            <a:endParaRPr sz="2000" b="0" i="0" u="none" strike="noStrike" cap="none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  <p:extLst>
      <p:ext uri="{BB962C8B-B14F-4D97-AF65-F5344CB8AC3E}">
        <p14:creationId xmlns:p14="http://schemas.microsoft.com/office/powerpoint/2010/main" val="513006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c5189c775_2_3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  <p:sp>
        <p:nvSpPr>
          <p:cNvPr id="307" name="Google Shape;307;g36c5189c775_2_3"/>
          <p:cNvSpPr txBox="1"/>
          <p:nvPr/>
        </p:nvSpPr>
        <p:spPr>
          <a:xfrm>
            <a:off x="550848" y="1074438"/>
            <a:ext cx="7255747" cy="224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buNone/>
            </a:pPr>
            <a:r>
              <a:rPr lang="ru-RU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</a:t>
            </a: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в трансформере с 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NTP-loss</a:t>
            </a: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нет единого </a:t>
            </a:r>
            <a:r>
              <a:rPr lang="ru-RU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эмбеддинга</a:t>
            </a: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 информацией о цепочке</a:t>
            </a:r>
          </a:p>
          <a:p>
            <a:pPr marL="0" marR="0" lvl="0" indent="0" algn="l" rtl="0">
              <a:buNone/>
            </a:pPr>
            <a:endParaRPr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buClr>
                <a:srgbClr val="000000"/>
              </a:buClr>
              <a:buSzPts val="2000"/>
              <a:buFont typeface="Arial"/>
              <a:buNone/>
            </a:pPr>
            <a:r>
              <a:rPr lang="ru-RU" sz="1600" dirty="0">
                <a:solidFill>
                  <a:srgbClr val="4AECAE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  <a:sym typeface="Play"/>
              </a:rPr>
              <a:t>Идея: добавить </a:t>
            </a:r>
            <a:r>
              <a:rPr lang="en" sz="1600" dirty="0">
                <a:solidFill>
                  <a:srgbClr val="4AECAE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  <a:sym typeface="Play"/>
              </a:rPr>
              <a:t>bottleneck </a:t>
            </a:r>
            <a:r>
              <a:rPr lang="ru-RU" sz="1600" dirty="0">
                <a:solidFill>
                  <a:srgbClr val="4AECAE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  <a:sym typeface="Play"/>
              </a:rPr>
              <a:t>для формирования </a:t>
            </a:r>
            <a:r>
              <a:rPr lang="ru-RU" sz="1600" dirty="0" err="1">
                <a:solidFill>
                  <a:srgbClr val="4AECAE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  <a:sym typeface="Play"/>
              </a:rPr>
              <a:t>эмбеддинга</a:t>
            </a:r>
            <a:r>
              <a:rPr lang="en-US" sz="1600" dirty="0">
                <a:solidFill>
                  <a:srgbClr val="F2F2F2"/>
                </a:solidFill>
                <a:latin typeface="Arial" panose="020B0604020202020204" pitchFamily="34" charset="0"/>
                <a:ea typeface="Play"/>
                <a:cs typeface="Arial" panose="020B0604020202020204" pitchFamily="34" charset="0"/>
              </a:rPr>
              <a:t> (</a:t>
            </a: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в </a:t>
            </a:r>
            <a:r>
              <a:rPr lang="en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RNN / Recurrent Memory Transformers</a:t>
            </a: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 время NTP </a:t>
            </a:r>
            <a:r>
              <a:rPr lang="ru-RU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pretrain</a:t>
            </a: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Blip>
                <a:blip r:embed="rId3"/>
              </a:buBlip>
              <a:defRPr/>
            </a:pP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Добавить &lt;</a:t>
            </a:r>
            <a:r>
              <a:rPr lang="ru-RU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history-token</a:t>
            </a: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в несколько мест цепочки, иногда использовать их вместо предыдущих событий</a:t>
            </a:r>
            <a:endParaRPr lang="en-US"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Blip>
                <a:blip r:embed="rId3"/>
              </a:buBlip>
              <a:defRPr/>
            </a:pP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итоге &lt;</a:t>
            </a:r>
            <a:r>
              <a:rPr lang="ru-RU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history-token</a:t>
            </a: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будет содержать </a:t>
            </a:r>
            <a:r>
              <a:rPr lang="ru-RU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эмбеддинг</a:t>
            </a:r>
            <a:r>
              <a:rPr lang="ru-RU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префикса, его можно использовать для дообучения на </a:t>
            </a:r>
            <a:r>
              <a:rPr lang="ru-RU" sz="16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downstream</a:t>
            </a:r>
            <a:endParaRPr sz="1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" name="Google Shape;308;g36c5189c775_2_3"/>
          <p:cNvSpPr txBox="1"/>
          <p:nvPr/>
        </p:nvSpPr>
        <p:spPr>
          <a:xfrm>
            <a:off x="550848" y="333825"/>
            <a:ext cx="96336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 sz="3600" dirty="0" err="1">
                <a:solidFill>
                  <a:schemeClr val="lt1"/>
                </a:solidFill>
                <a:latin typeface="Play"/>
                <a:sym typeface="Play"/>
              </a:rPr>
              <a:t>Эмбеддинги</a:t>
            </a:r>
            <a:r>
              <a:rPr lang="ru-RU" sz="3600" dirty="0">
                <a:solidFill>
                  <a:schemeClr val="lt1"/>
                </a:solidFill>
                <a:latin typeface="Play"/>
                <a:sym typeface="Play"/>
              </a:rPr>
              <a:t> трансформеров</a:t>
            </a:r>
            <a:endParaRPr sz="3600" dirty="0">
              <a:solidFill>
                <a:schemeClr val="lt1"/>
              </a:solidFill>
              <a:latin typeface="Play"/>
            </a:endParaRPr>
          </a:p>
        </p:txBody>
      </p:sp>
      <p:sp>
        <p:nvSpPr>
          <p:cNvPr id="8" name="Google Shape;387;p8">
            <a:extLst>
              <a:ext uri="{FF2B5EF4-FFF2-40B4-BE49-F238E27FC236}">
                <a16:creationId xmlns:a16="http://schemas.microsoft.com/office/drawing/2014/main" id="{32C6F276-1512-042F-9B7E-09771565A926}"/>
              </a:ext>
            </a:extLst>
          </p:cNvPr>
          <p:cNvSpPr txBox="1"/>
          <p:nvPr/>
        </p:nvSpPr>
        <p:spPr>
          <a:xfrm>
            <a:off x="550862" y="6247708"/>
            <a:ext cx="1062266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1200" dirty="0" err="1">
                <a:solidFill>
                  <a:schemeClr val="lt1"/>
                </a:solidFill>
              </a:rPr>
              <a:t>Karpukhin</a:t>
            </a:r>
            <a:r>
              <a:rPr lang="en" sz="1200" dirty="0">
                <a:solidFill>
                  <a:schemeClr val="lt1"/>
                </a:solidFill>
              </a:rPr>
              <a:t>, I., &amp; Savchenko, A. HT-Transformer: Event Sequences Classification by Accumulating Prefix Information with </a:t>
            </a:r>
            <a:r>
              <a:rPr lang="en" sz="1200" dirty="0" err="1">
                <a:solidFill>
                  <a:schemeClr val="lt1"/>
                </a:solidFill>
              </a:rPr>
              <a:t>HistoryTokens</a:t>
            </a:r>
            <a:r>
              <a:rPr lang="en" sz="1200" dirty="0">
                <a:solidFill>
                  <a:schemeClr val="lt1"/>
                </a:solidFill>
              </a:rPr>
              <a:t> https://</a:t>
            </a:r>
            <a:r>
              <a:rPr lang="en" sz="1200" dirty="0" err="1">
                <a:solidFill>
                  <a:schemeClr val="lt1"/>
                </a:solidFill>
              </a:rPr>
              <a:t>arxiv.org</a:t>
            </a:r>
            <a:r>
              <a:rPr lang="en" sz="1200" dirty="0">
                <a:solidFill>
                  <a:schemeClr val="lt1"/>
                </a:solidFill>
              </a:rPr>
              <a:t>/abs/2508.01474 </a:t>
            </a:r>
            <a:r>
              <a:rPr lang="ru-RU" sz="1200" dirty="0">
                <a:solidFill>
                  <a:schemeClr val="lt1"/>
                </a:solidFill>
              </a:rPr>
              <a:t> - подана на </a:t>
            </a:r>
            <a:r>
              <a:rPr lang="en-US" sz="1200" dirty="0">
                <a:solidFill>
                  <a:schemeClr val="lt1"/>
                </a:solidFill>
              </a:rPr>
              <a:t>ICLR26</a:t>
            </a:r>
            <a:endParaRPr lang="en" sz="1200" dirty="0">
              <a:solidFill>
                <a:schemeClr val="lt1"/>
              </a:solidFill>
            </a:endParaRPr>
          </a:p>
        </p:txBody>
      </p:sp>
      <p:pic>
        <p:nvPicPr>
          <p:cNvPr id="9" name="Google Shape;749;g37f2372bc94_0_273">
            <a:extLst>
              <a:ext uri="{FF2B5EF4-FFF2-40B4-BE49-F238E27FC236}">
                <a16:creationId xmlns:a16="http://schemas.microsoft.com/office/drawing/2014/main" id="{DFFCFBD6-D83C-8C6A-E669-802FE891CD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717" y="3410164"/>
            <a:ext cx="6645878" cy="288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50;g37f2372bc94_0_273">
            <a:extLst>
              <a:ext uri="{FF2B5EF4-FFF2-40B4-BE49-F238E27FC236}">
                <a16:creationId xmlns:a16="http://schemas.microsoft.com/office/drawing/2014/main" id="{ADE2653E-421F-54E7-61D6-E7F8282EB5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6595" y="1389825"/>
            <a:ext cx="3960677" cy="45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F32F011-9237-E173-296F-CA3325B62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370139"/>
            <a:ext cx="6722773" cy="2592238"/>
          </a:xfrm>
        </p:spPr>
        <p:txBody>
          <a:bodyPr/>
          <a:lstStyle/>
          <a:p>
            <a:r>
              <a:rPr lang="en-US" dirty="0"/>
              <a:t>LLM</a:t>
            </a:r>
            <a:r>
              <a:rPr lang="ru-RU" dirty="0"/>
              <a:t> и последовательности событий</a:t>
            </a:r>
          </a:p>
        </p:txBody>
      </p:sp>
    </p:spTree>
    <p:extLst>
      <p:ext uri="{BB962C8B-B14F-4D97-AF65-F5344CB8AC3E}">
        <p14:creationId xmlns:p14="http://schemas.microsoft.com/office/powerpoint/2010/main" val="126159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/>
              <a:t>План</a:t>
            </a:r>
            <a:endParaRPr dirty="0"/>
          </a:p>
        </p:txBody>
      </p:sp>
      <p:sp>
        <p:nvSpPr>
          <p:cNvPr id="691" name="Google Shape;691;p3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692" name="Google Shape;692;p3"/>
          <p:cNvSpPr txBox="1"/>
          <p:nvPr/>
        </p:nvSpPr>
        <p:spPr>
          <a:xfrm>
            <a:off x="388036" y="1128875"/>
            <a:ext cx="11641125" cy="358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55600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000"/>
              <a:buFont typeface="Arial"/>
              <a:buChar char="●"/>
            </a:pPr>
            <a:r>
              <a:rPr lang="en-US" sz="2400" dirty="0" err="1">
                <a:solidFill>
                  <a:srgbClr val="F2F2F2"/>
                </a:solidFill>
                <a:latin typeface="Arial"/>
                <a:cs typeface="Arial"/>
                <a:sym typeface="Arial"/>
              </a:rPr>
              <a:t>Sber</a:t>
            </a:r>
            <a:r>
              <a:rPr lang="en-US" sz="2400" dirty="0">
                <a:solidFill>
                  <a:srgbClr val="F2F2F2"/>
                </a:solidFill>
                <a:latin typeface="Arial"/>
                <a:cs typeface="Arial"/>
                <a:sym typeface="Arial"/>
              </a:rPr>
              <a:t> AI Lab: overview</a:t>
            </a:r>
            <a:endParaRPr lang="ru-RU" sz="2400" dirty="0">
              <a:solidFill>
                <a:srgbClr val="F2F2F2"/>
              </a:solidFill>
              <a:latin typeface="Arial"/>
              <a:cs typeface="Arial"/>
              <a:sym typeface="Arial"/>
            </a:endParaRPr>
          </a:p>
          <a:p>
            <a:pPr marL="457200" indent="-355600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000"/>
              <a:buFont typeface="Arial"/>
              <a:buChar char="●"/>
            </a:pPr>
            <a:r>
              <a:rPr lang="ru-RU" sz="2400" dirty="0">
                <a:solidFill>
                  <a:srgbClr val="F2F2F2"/>
                </a:solidFill>
                <a:latin typeface="Arial"/>
                <a:cs typeface="Arial"/>
                <a:sym typeface="Arial"/>
              </a:rPr>
              <a:t>Последовательности событийных данных</a:t>
            </a:r>
          </a:p>
          <a:p>
            <a:pPr marL="457200" indent="-355600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000"/>
              <a:buFont typeface="Arial"/>
              <a:buChar char="●"/>
            </a:pPr>
            <a:r>
              <a:rPr lang="en" sz="2400" dirty="0">
                <a:solidFill>
                  <a:srgbClr val="F2F2F2"/>
                </a:solidFill>
                <a:latin typeface="Arial"/>
                <a:cs typeface="Arial"/>
                <a:sym typeface="Arial"/>
              </a:rPr>
              <a:t>LLM </a:t>
            </a:r>
            <a:r>
              <a:rPr lang="ru-RU" sz="2400" dirty="0">
                <a:solidFill>
                  <a:srgbClr val="F2F2F2"/>
                </a:solidFill>
                <a:latin typeface="Arial"/>
                <a:cs typeface="Arial"/>
                <a:sym typeface="Arial"/>
              </a:rPr>
              <a:t>и последовательности событий</a:t>
            </a:r>
          </a:p>
          <a:p>
            <a:pPr marL="457200" indent="-355600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000"/>
              <a:buFont typeface="Arial"/>
              <a:buChar char="●"/>
            </a:pPr>
            <a:r>
              <a:rPr lang="ru-RU" sz="2400" dirty="0">
                <a:solidFill>
                  <a:srgbClr val="F2F2F2"/>
                </a:solidFill>
                <a:latin typeface="Arial"/>
                <a:cs typeface="Arial"/>
                <a:sym typeface="Arial"/>
              </a:rPr>
              <a:t>Рекомендательные системы</a:t>
            </a:r>
          </a:p>
          <a:p>
            <a:pPr marL="457200" indent="-355600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000"/>
              <a:buFont typeface="Arial"/>
              <a:buChar char="●"/>
            </a:pPr>
            <a:r>
              <a:rPr lang="ru-RU" sz="2400" dirty="0" err="1">
                <a:solidFill>
                  <a:srgbClr val="F2F2F2"/>
                </a:solidFill>
                <a:latin typeface="Arial"/>
                <a:cs typeface="Arial"/>
              </a:rPr>
              <a:t>Мультиагентные</a:t>
            </a:r>
            <a:r>
              <a:rPr lang="ru-RU" sz="2400" dirty="0">
                <a:solidFill>
                  <a:srgbClr val="F2F2F2"/>
                </a:solidFill>
                <a:latin typeface="Arial"/>
                <a:cs typeface="Arial"/>
              </a:rPr>
              <a:t> системы</a:t>
            </a:r>
          </a:p>
          <a:p>
            <a:pPr marL="101600">
              <a:lnSpc>
                <a:spcPct val="115000"/>
              </a:lnSpc>
              <a:spcBef>
                <a:spcPts val="1000"/>
              </a:spcBef>
              <a:buClr>
                <a:srgbClr val="F2F2F2"/>
              </a:buClr>
              <a:buSzPts val="2000"/>
            </a:pPr>
            <a:endParaRPr lang="ru-RU" sz="24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7259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5"/>
          <p:cNvSpPr txBox="1"/>
          <p:nvPr/>
        </p:nvSpPr>
        <p:spPr>
          <a:xfrm>
            <a:off x="680402" y="1015474"/>
            <a:ext cx="7990051" cy="22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B52F"/>
              </a:buClr>
              <a:buSzPts val="2000"/>
              <a:buFont typeface="Play"/>
              <a:buNone/>
            </a:pPr>
            <a:r>
              <a:rPr lang="ru-RU" sz="2000" b="1" u="none" strike="noStrike" cap="none">
                <a:solidFill>
                  <a:srgbClr val="1193A2"/>
                </a:solidFill>
                <a:latin typeface="Play"/>
                <a:ea typeface="Play"/>
                <a:cs typeface="Play"/>
                <a:sym typeface="Play"/>
              </a:rPr>
              <a:t>Технология встраивания бизнес модальностей в LLM</a:t>
            </a:r>
            <a:endParaRPr sz="2000" b="1" u="none" strike="noStrike" cap="none">
              <a:solidFill>
                <a:srgbClr val="1193A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94" name="Google Shape;1094;p25"/>
          <p:cNvSpPr/>
          <p:nvPr/>
        </p:nvSpPr>
        <p:spPr>
          <a:xfrm>
            <a:off x="7183897" y="1638536"/>
            <a:ext cx="4457241" cy="4688058"/>
          </a:xfrm>
          <a:prstGeom prst="roundRect">
            <a:avLst>
              <a:gd name="adj" fmla="val 6181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95" name="Google Shape;1095;p25"/>
          <p:cNvSpPr/>
          <p:nvPr/>
        </p:nvSpPr>
        <p:spPr>
          <a:xfrm flipH="1">
            <a:off x="7468990" y="4295317"/>
            <a:ext cx="1716653" cy="351734"/>
          </a:xfrm>
          <a:prstGeom prst="wedgeRoundRectCallout">
            <a:avLst>
              <a:gd name="adj1" fmla="val 55859"/>
              <a:gd name="adj2" fmla="val 32680"/>
              <a:gd name="adj3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96" name="Google Shape;1096;p25"/>
          <p:cNvSpPr/>
          <p:nvPr/>
        </p:nvSpPr>
        <p:spPr>
          <a:xfrm flipH="1">
            <a:off x="7468989" y="5739606"/>
            <a:ext cx="2930132" cy="351734"/>
          </a:xfrm>
          <a:prstGeom prst="wedgeRoundRectCallout">
            <a:avLst>
              <a:gd name="adj1" fmla="val 53576"/>
              <a:gd name="adj2" fmla="val 32680"/>
              <a:gd name="adj3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97" name="Google Shape;1097;p25"/>
          <p:cNvSpPr/>
          <p:nvPr/>
        </p:nvSpPr>
        <p:spPr>
          <a:xfrm flipH="1">
            <a:off x="7472384" y="2851026"/>
            <a:ext cx="1716653" cy="351734"/>
          </a:xfrm>
          <a:prstGeom prst="wedgeRoundRectCallout">
            <a:avLst>
              <a:gd name="adj1" fmla="val 55859"/>
              <a:gd name="adj2" fmla="val 32680"/>
              <a:gd name="adj3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98" name="Google Shape;1098;p25"/>
          <p:cNvSpPr/>
          <p:nvPr/>
        </p:nvSpPr>
        <p:spPr>
          <a:xfrm>
            <a:off x="7605152" y="1884940"/>
            <a:ext cx="3722545" cy="839615"/>
          </a:xfrm>
          <a:prstGeom prst="wedgeRoundRectCallout">
            <a:avLst>
              <a:gd name="adj1" fmla="val 53957"/>
              <a:gd name="adj2" fmla="val 32680"/>
              <a:gd name="adj3" fmla="val 16667"/>
            </a:avLst>
          </a:prstGeom>
          <a:solidFill>
            <a:srgbClr val="CEFF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099" name="Google Shape;1099;p25"/>
          <p:cNvSpPr/>
          <p:nvPr/>
        </p:nvSpPr>
        <p:spPr>
          <a:xfrm>
            <a:off x="7605151" y="3329231"/>
            <a:ext cx="3722545" cy="839615"/>
          </a:xfrm>
          <a:prstGeom prst="wedgeRoundRectCallout">
            <a:avLst>
              <a:gd name="adj1" fmla="val 53957"/>
              <a:gd name="adj2" fmla="val 32680"/>
              <a:gd name="adj3" fmla="val 16667"/>
            </a:avLst>
          </a:prstGeom>
          <a:solidFill>
            <a:srgbClr val="CEFF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00" name="Google Shape;1100;p25"/>
          <p:cNvSpPr/>
          <p:nvPr/>
        </p:nvSpPr>
        <p:spPr>
          <a:xfrm>
            <a:off x="7605151" y="4773522"/>
            <a:ext cx="3722545" cy="839615"/>
          </a:xfrm>
          <a:prstGeom prst="wedgeRoundRectCallout">
            <a:avLst>
              <a:gd name="adj1" fmla="val 53957"/>
              <a:gd name="adj2" fmla="val 32680"/>
              <a:gd name="adj3" fmla="val 16667"/>
            </a:avLst>
          </a:prstGeom>
          <a:solidFill>
            <a:srgbClr val="CEFF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01" name="Google Shape;1101;p25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275" cy="72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</a:pP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ESQA: </a:t>
            </a:r>
            <a:r>
              <a:rPr lang="ru-RU" spc="-50" dirty="0" err="1">
                <a:latin typeface="SB Sans Display Semibold"/>
                <a:cs typeface="SB Sans Display Semibold"/>
                <a:sym typeface="Play"/>
              </a:rPr>
              <a:t>Event</a:t>
            </a: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 </a:t>
            </a:r>
            <a:r>
              <a:rPr lang="ru-RU" spc="-50" dirty="0" err="1">
                <a:latin typeface="SB Sans Display Semibold"/>
                <a:cs typeface="SB Sans Display Semibold"/>
                <a:sym typeface="Play"/>
              </a:rPr>
              <a:t>Sequences</a:t>
            </a: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 </a:t>
            </a:r>
            <a:r>
              <a:rPr lang="ru-RU" spc="-50" dirty="0" err="1">
                <a:latin typeface="SB Sans Display Semibold"/>
                <a:cs typeface="SB Sans Display Semibold"/>
                <a:sym typeface="Play"/>
              </a:rPr>
              <a:t>Question</a:t>
            </a: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 </a:t>
            </a:r>
            <a:r>
              <a:rPr lang="ru-RU" spc="-50" dirty="0" err="1">
                <a:latin typeface="SB Sans Display Semibold"/>
                <a:cs typeface="SB Sans Display Semibold"/>
                <a:sym typeface="Play"/>
              </a:rPr>
              <a:t>Answering</a:t>
            </a:r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 (1)</a:t>
            </a:r>
            <a:endParaRPr lang="ru-RU" spc="-50" dirty="0">
              <a:latin typeface="SB Sans Display Semibold"/>
              <a:cs typeface="SB Sans Display Semibold"/>
              <a:sym typeface="Play"/>
            </a:endParaRPr>
          </a:p>
        </p:txBody>
      </p:sp>
      <p:sp>
        <p:nvSpPr>
          <p:cNvPr id="1102" name="Google Shape;1102;p25"/>
          <p:cNvSpPr txBox="1"/>
          <p:nvPr/>
        </p:nvSpPr>
        <p:spPr>
          <a:xfrm>
            <a:off x="7739826" y="1918887"/>
            <a:ext cx="345846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256"/>
              </a:buClr>
              <a:buSzPts val="1600"/>
              <a:buFont typeface="Play"/>
              <a:buNone/>
            </a:pPr>
            <a:r>
              <a:rPr lang="ru-RU" sz="1600" b="0" i="0" u="none" strike="noStrike" cap="none">
                <a:solidFill>
                  <a:srgbClr val="364256"/>
                </a:solidFill>
                <a:latin typeface="Play"/>
                <a:ea typeface="Play"/>
                <a:cs typeface="Play"/>
                <a:sym typeface="Play"/>
              </a:rPr>
              <a:t>Вот история транзакций клиента. Какие MCC-коды встречаются чаще всего?</a:t>
            </a:r>
            <a:endParaRPr/>
          </a:p>
        </p:txBody>
      </p:sp>
      <p:sp>
        <p:nvSpPr>
          <p:cNvPr id="1103" name="Google Shape;1103;p25"/>
          <p:cNvSpPr txBox="1"/>
          <p:nvPr/>
        </p:nvSpPr>
        <p:spPr>
          <a:xfrm>
            <a:off x="7739826" y="3354349"/>
            <a:ext cx="39013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256"/>
              </a:buClr>
              <a:buSzPts val="1600"/>
              <a:buFont typeface="Play"/>
              <a:buNone/>
            </a:pPr>
            <a:r>
              <a:rPr lang="ru-RU" sz="1600" b="0" i="0" u="none" strike="noStrike" cap="none">
                <a:solidFill>
                  <a:srgbClr val="364256"/>
                </a:solidFill>
                <a:latin typeface="Play"/>
                <a:ea typeface="Play"/>
                <a:cs typeface="Play"/>
                <a:sym typeface="Play"/>
              </a:rPr>
              <a:t>Вот история транзакций клиента. Когда ожидается следующая транзакция?</a:t>
            </a:r>
            <a:endParaRPr/>
          </a:p>
        </p:txBody>
      </p:sp>
      <p:sp>
        <p:nvSpPr>
          <p:cNvPr id="1104" name="Google Shape;1104;p25"/>
          <p:cNvSpPr txBox="1"/>
          <p:nvPr/>
        </p:nvSpPr>
        <p:spPr>
          <a:xfrm>
            <a:off x="7739826" y="4790699"/>
            <a:ext cx="345846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256"/>
              </a:buClr>
              <a:buSzPts val="1600"/>
              <a:buFont typeface="Play"/>
              <a:buNone/>
            </a:pPr>
            <a:r>
              <a:rPr lang="ru-RU" sz="1600" b="0" i="0" u="none" strike="noStrike" cap="none">
                <a:solidFill>
                  <a:srgbClr val="364256"/>
                </a:solidFill>
                <a:latin typeface="Play"/>
                <a:ea typeface="Play"/>
                <a:cs typeface="Play"/>
                <a:sym typeface="Play"/>
              </a:rPr>
              <a:t>Вот история транзакций клиента. Ожидается ли задержка выплат по его кредитам?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64256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05" name="Google Shape;1105;p25"/>
          <p:cNvSpPr txBox="1"/>
          <p:nvPr/>
        </p:nvSpPr>
        <p:spPr>
          <a:xfrm>
            <a:off x="7507735" y="4327733"/>
            <a:ext cx="150957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256"/>
              </a:buClr>
              <a:buSzPts val="1600"/>
              <a:buFont typeface="Play"/>
              <a:buNone/>
            </a:pPr>
            <a:r>
              <a:rPr lang="ru-RU" sz="1600" b="0" i="0" u="none" strike="noStrike" cap="none">
                <a:solidFill>
                  <a:srgbClr val="364256"/>
                </a:solidFill>
                <a:latin typeface="Play"/>
                <a:ea typeface="Play"/>
                <a:cs typeface="Play"/>
                <a:sym typeface="Play"/>
              </a:rPr>
              <a:t>Через 2 часа</a:t>
            </a:r>
            <a:endParaRPr/>
          </a:p>
        </p:txBody>
      </p:sp>
      <p:sp>
        <p:nvSpPr>
          <p:cNvPr id="1106" name="Google Shape;1106;p25"/>
          <p:cNvSpPr txBox="1"/>
          <p:nvPr/>
        </p:nvSpPr>
        <p:spPr>
          <a:xfrm>
            <a:off x="7507735" y="5762055"/>
            <a:ext cx="302594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256"/>
              </a:buClr>
              <a:buSzPts val="1600"/>
              <a:buFont typeface="Play"/>
              <a:buNone/>
            </a:pPr>
            <a:r>
              <a:rPr lang="ru-RU" sz="1600" b="0" i="0" u="none" strike="noStrike" cap="none">
                <a:solidFill>
                  <a:srgbClr val="364256"/>
                </a:solidFill>
                <a:latin typeface="Play"/>
                <a:ea typeface="Play"/>
                <a:cs typeface="Play"/>
                <a:sym typeface="Play"/>
              </a:rPr>
              <a:t>Вероятность задержки: 3%</a:t>
            </a:r>
            <a:endParaRPr/>
          </a:p>
        </p:txBody>
      </p:sp>
      <p:sp>
        <p:nvSpPr>
          <p:cNvPr id="1107" name="Google Shape;1107;p25"/>
          <p:cNvSpPr txBox="1"/>
          <p:nvPr/>
        </p:nvSpPr>
        <p:spPr>
          <a:xfrm>
            <a:off x="7507735" y="2880521"/>
            <a:ext cx="177486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256"/>
              </a:buClr>
              <a:buSzPts val="1600"/>
              <a:buFont typeface="Play"/>
              <a:buNone/>
            </a:pPr>
            <a:r>
              <a:rPr lang="ru-RU" sz="1600" b="0" i="0" u="none" strike="noStrike" cap="none">
                <a:solidFill>
                  <a:srgbClr val="364256"/>
                </a:solidFill>
                <a:latin typeface="Play"/>
                <a:ea typeface="Play"/>
                <a:cs typeface="Play"/>
                <a:sym typeface="Play"/>
              </a:rPr>
              <a:t>taxi, food, ATM</a:t>
            </a:r>
            <a:endParaRPr sz="1600" b="0" i="0" u="none" strike="noStrike" cap="none">
              <a:solidFill>
                <a:srgbClr val="364256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08" name="Google Shape;1108;p25"/>
          <p:cNvSpPr txBox="1"/>
          <p:nvPr/>
        </p:nvSpPr>
        <p:spPr>
          <a:xfrm>
            <a:off x="10936582" y="456885"/>
            <a:ext cx="120355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r>
              <a:rPr lang="ru-RU" sz="1400" b="0" i="0" u="none" strike="noStrike" cap="none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Совместно </a:t>
            </a:r>
            <a:endParaRPr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lay"/>
              <a:buNone/>
            </a:pPr>
            <a:r>
              <a:rPr lang="ru-RU" sz="1400" b="0" i="0" u="none" strike="noStrike" cap="none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с</a:t>
            </a:r>
            <a:r>
              <a:rPr lang="ru-RU" sz="14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о</a:t>
            </a:r>
            <a:r>
              <a:rPr lang="ru-RU" sz="1400" b="0" i="0" u="none" strike="noStrike" cap="none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-RU" sz="1400" b="0" i="0" u="none" strike="noStrike" cap="none" dirty="0" err="1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Sber</a:t>
            </a:r>
            <a:r>
              <a:rPr lang="ru-RU" sz="1400" b="0" i="0" u="none" strike="noStrike" cap="none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AI и AIRI </a:t>
            </a:r>
            <a:endParaRPr dirty="0"/>
          </a:p>
        </p:txBody>
      </p:sp>
      <p:sp>
        <p:nvSpPr>
          <p:cNvPr id="1109" name="Google Shape;1109;p25"/>
          <p:cNvSpPr txBox="1"/>
          <p:nvPr/>
        </p:nvSpPr>
        <p:spPr>
          <a:xfrm>
            <a:off x="7183897" y="1279866"/>
            <a:ext cx="425165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Примеры вопросов: </a:t>
            </a:r>
          </a:p>
        </p:txBody>
      </p:sp>
      <p:sp>
        <p:nvSpPr>
          <p:cNvPr id="1110" name="Google Shape;1110;p25"/>
          <p:cNvSpPr txBox="1"/>
          <p:nvPr/>
        </p:nvSpPr>
        <p:spPr>
          <a:xfrm>
            <a:off x="472009" y="5267468"/>
            <a:ext cx="65922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600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2" name="Google Shape;1111;p25"/>
          <p:cNvGrpSpPr/>
          <p:nvPr/>
        </p:nvGrpSpPr>
        <p:grpSpPr>
          <a:xfrm>
            <a:off x="589524" y="1649170"/>
            <a:ext cx="6290670" cy="3579778"/>
            <a:chOff x="6073698" y="3802566"/>
            <a:chExt cx="5123883" cy="2574765"/>
          </a:xfrm>
        </p:grpSpPr>
        <p:sp>
          <p:nvSpPr>
            <p:cNvPr id="1112" name="Google Shape;1112;p25"/>
            <p:cNvSpPr/>
            <p:nvPr/>
          </p:nvSpPr>
          <p:spPr>
            <a:xfrm>
              <a:off x="6073698" y="3802566"/>
              <a:ext cx="5123883" cy="2574765"/>
            </a:xfrm>
            <a:prstGeom prst="roundRect">
              <a:avLst>
                <a:gd name="adj" fmla="val 797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" name="Google Shape;1113;p25"/>
            <p:cNvGrpSpPr/>
            <p:nvPr/>
          </p:nvGrpSpPr>
          <p:grpSpPr>
            <a:xfrm>
              <a:off x="6190594" y="3918264"/>
              <a:ext cx="4894614" cy="2404330"/>
              <a:chOff x="5993173" y="3801501"/>
              <a:chExt cx="5362872" cy="2634348"/>
            </a:xfrm>
          </p:grpSpPr>
          <p:pic>
            <p:nvPicPr>
              <p:cNvPr id="1114" name="Google Shape;1114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5993173" y="3801501"/>
                <a:ext cx="5362872" cy="26343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15" name="Google Shape;1115;p25"/>
              <p:cNvSpPr/>
              <p:nvPr/>
            </p:nvSpPr>
            <p:spPr>
              <a:xfrm>
                <a:off x="6509082" y="5235048"/>
                <a:ext cx="1070813" cy="67300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r>
                  <a:rPr lang="ru-RU"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/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9512967" y="5234945"/>
                <a:ext cx="1706915" cy="67300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r>
                  <a:rPr lang="ru-RU"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/>
              </a:p>
            </p:txBody>
          </p:sp>
        </p:grpSp>
      </p:grp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sp>
        <p:nvSpPr>
          <p:cNvPr id="28" name="Google Shape;300;p33"/>
          <p:cNvSpPr txBox="1"/>
          <p:nvPr/>
        </p:nvSpPr>
        <p:spPr>
          <a:xfrm>
            <a:off x="550849" y="6269951"/>
            <a:ext cx="1091989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Abdullaeva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I,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Filatov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A,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Orlov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M,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Karpukhin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I,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Vasilev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V,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Dimitrov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D,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Kuznetsov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A,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Kireev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I,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Savchenko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 A </a:t>
            </a:r>
            <a:r>
              <a:rPr lang="ru-RU" sz="1400" u="sng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https://arxiv.org/abs/2407.12833</a:t>
            </a:r>
            <a:endParaRPr sz="14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5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275" cy="72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</a:pP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ESQA </a:t>
            </a:r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(</a:t>
            </a: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2</a:t>
            </a:r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)</a:t>
            </a:r>
            <a:endParaRPr lang="ru-RU" spc="-50" dirty="0">
              <a:latin typeface="SB Sans Display Semibold"/>
              <a:cs typeface="SB Sans Display Semibold"/>
              <a:sym typeface="Play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8913" y="3773020"/>
            <a:ext cx="7759716" cy="3039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Google Shape;1109;p25"/>
          <p:cNvSpPr txBox="1"/>
          <p:nvPr/>
        </p:nvSpPr>
        <p:spPr>
          <a:xfrm>
            <a:off x="6691994" y="3325965"/>
            <a:ext cx="425165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Кодирование событий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998" y="1453603"/>
            <a:ext cx="6330069" cy="2064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Google Shape;1109;p25"/>
          <p:cNvSpPr txBox="1"/>
          <p:nvPr/>
        </p:nvSpPr>
        <p:spPr>
          <a:xfrm>
            <a:off x="1810664" y="1033926"/>
            <a:ext cx="425165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Q-former</a:t>
            </a:r>
            <a:endParaRPr lang="ru-RU" sz="20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5"/>
          <p:cNvSpPr txBox="1"/>
          <p:nvPr/>
        </p:nvSpPr>
        <p:spPr>
          <a:xfrm>
            <a:off x="680402" y="1015474"/>
            <a:ext cx="79900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4B52F"/>
              </a:buClr>
              <a:buSzPts val="2000"/>
              <a:buFont typeface="Play"/>
              <a:buNone/>
            </a:pPr>
            <a:r>
              <a:rPr lang="ru-RU" sz="2000" b="1" u="none" strike="noStrike" cap="none" dirty="0">
                <a:solidFill>
                  <a:srgbClr val="1193A2"/>
                </a:solidFill>
                <a:latin typeface="Play"/>
                <a:ea typeface="Play"/>
                <a:cs typeface="Play"/>
                <a:sym typeface="Play"/>
              </a:rPr>
              <a:t>Результаты экспериментов</a:t>
            </a:r>
            <a:endParaRPr sz="2000" b="1" u="none" strike="noStrike" cap="none" dirty="0">
              <a:solidFill>
                <a:srgbClr val="1193A2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101" name="Google Shape;1101;p25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275" cy="72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</a:pP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ESQA </a:t>
            </a:r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(3)</a:t>
            </a:r>
            <a:endParaRPr lang="ru-RU" spc="-50" dirty="0">
              <a:latin typeface="SB Sans Display Semibold"/>
              <a:cs typeface="SB Sans Display Semibold"/>
              <a:sym typeface="Play"/>
            </a:endParaRPr>
          </a:p>
        </p:txBody>
      </p:sp>
      <p:sp>
        <p:nvSpPr>
          <p:cNvPr id="1109" name="Google Shape;1109;p25"/>
          <p:cNvSpPr txBox="1"/>
          <p:nvPr/>
        </p:nvSpPr>
        <p:spPr>
          <a:xfrm>
            <a:off x="6667850" y="3706205"/>
            <a:ext cx="483005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Zero-shot</a:t>
            </a: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 предсказание атрибутов следующего события</a:t>
            </a:r>
          </a:p>
        </p:txBody>
      </p:sp>
      <p:sp>
        <p:nvSpPr>
          <p:cNvPr id="1110" name="Google Shape;1110;p25"/>
          <p:cNvSpPr txBox="1"/>
          <p:nvPr/>
        </p:nvSpPr>
        <p:spPr>
          <a:xfrm>
            <a:off x="472009" y="5267468"/>
            <a:ext cx="65922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600" b="0" i="0" u="none" strike="noStrike" cap="none" dirty="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465" y="2249732"/>
            <a:ext cx="550545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Google Shape;1109;p25"/>
          <p:cNvSpPr txBox="1"/>
          <p:nvPr/>
        </p:nvSpPr>
        <p:spPr>
          <a:xfrm>
            <a:off x="1279529" y="1595228"/>
            <a:ext cx="483005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Качество на задачах классификации (</a:t>
            </a: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fine-tuning)</a:t>
            </a:r>
            <a:endParaRPr lang="ru-RU" sz="20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9349" y="4396360"/>
            <a:ext cx="58864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50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209"/>
              <a:buNone/>
            </a:pPr>
            <a:r>
              <a:rPr lang="ru-RU" sz="4000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Play"/>
              </a:rPr>
              <a:t>LLM4</a:t>
            </a:r>
            <a:r>
              <a:rPr lang="en-US" sz="4000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Play"/>
              </a:rPr>
              <a:t>ES: LLM for Event Sequences</a:t>
            </a:r>
            <a:r>
              <a:rPr lang="ru-RU" sz="4000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Play"/>
              </a:rPr>
              <a:t> (1)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0707"/>
              <a:buNone/>
            </a:pPr>
            <a:r>
              <a:rPr lang="ru-RU" sz="22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Адаптация LLM для извлечения </a:t>
            </a:r>
            <a:r>
              <a:rPr lang="ru-RU" sz="2200" dirty="0" err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эмбедингов</a:t>
            </a:r>
            <a:r>
              <a:rPr lang="ru-RU" sz="22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пользователей</a:t>
            </a:r>
            <a:endParaRPr sz="2200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9" name="Google Shape;1209;p1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900" y="1272564"/>
            <a:ext cx="5175638" cy="48837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sp>
        <p:nvSpPr>
          <p:cNvPr id="6" name="Google Shape;300;p33"/>
          <p:cNvSpPr txBox="1"/>
          <p:nvPr/>
        </p:nvSpPr>
        <p:spPr>
          <a:xfrm>
            <a:off x="550849" y="6269951"/>
            <a:ext cx="1016845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Aleksei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Shestov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Omar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Zoloev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Maksim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Makarenko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Mikhail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Orlov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Egor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Fadeev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Kireev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 Ivan and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Andrey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 </a:t>
            </a:r>
            <a:r>
              <a:rPr lang="en-US" sz="1400" dirty="0" err="1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Savchenko</a:t>
            </a:r>
            <a:r>
              <a:rPr lang="en-US" sz="1400" dirty="0">
                <a:solidFill>
                  <a:srgbClr val="FEFFFF"/>
                </a:solidFill>
                <a:latin typeface="SB Sans Text" panose="020B0503040504020204" pitchFamily="34" charset="-52"/>
                <a:ea typeface="SB Sans Display Light"/>
                <a:cs typeface="SB Sans Text" panose="020B0503040504020204" pitchFamily="34" charset="-52"/>
                <a:sym typeface="Arial"/>
              </a:rPr>
              <a:t>, LLM4ES: Learning User Embeddings from Event Sequences via Large Language Models  </a:t>
            </a:r>
            <a:r>
              <a:rPr lang="en-GB" sz="1400" dirty="0">
                <a:solidFill>
                  <a:srgbClr val="FEFFFF"/>
                </a:solidFill>
                <a:latin typeface="SB Sans Text" panose="020B0503040504020204" pitchFamily="34" charset="-52"/>
                <a:cs typeface="SB Sans Text" panose="020B0503040504020204" pitchFamily="34" charset="-52"/>
                <a:sym typeface="SB Sans Display Light"/>
              </a:rPr>
              <a:t>// CIKM’25</a:t>
            </a:r>
            <a:endParaRPr sz="14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68294" y="1748788"/>
            <a:ext cx="3096285" cy="451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Google Shape;1210;p150"/>
          <p:cNvSpPr txBox="1"/>
          <p:nvPr/>
        </p:nvSpPr>
        <p:spPr>
          <a:xfrm>
            <a:off x="7401037" y="715223"/>
            <a:ext cx="4000000" cy="116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marR="0" lvl="0" indent="-423323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ru-RU" sz="18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Текстовая аугментация для малых </a:t>
            </a:r>
            <a:r>
              <a:rPr lang="ru-RU" sz="1867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датасетов</a:t>
            </a: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943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50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3209"/>
              <a:buNone/>
            </a:pPr>
            <a:r>
              <a:rPr lang="ru-RU" sz="4000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Play"/>
              </a:rPr>
              <a:t>LLM4</a:t>
            </a:r>
            <a:r>
              <a:rPr lang="en-US" sz="4000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Play"/>
              </a:rPr>
              <a:t>ES</a:t>
            </a:r>
            <a:r>
              <a:rPr lang="ru-RU" sz="4000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Play"/>
              </a:rPr>
              <a:t> (</a:t>
            </a:r>
            <a:r>
              <a:rPr lang="en-US" sz="4000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Play"/>
              </a:rPr>
              <a:t>2</a:t>
            </a:r>
            <a:r>
              <a:rPr lang="ru-RU" sz="4000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Play"/>
              </a:rPr>
              <a:t>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0707"/>
              <a:buNone/>
            </a:pPr>
            <a:r>
              <a:rPr lang="ru-RU" sz="22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Результаты экспериментов</a:t>
            </a:r>
            <a:endParaRPr sz="2200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50"/>
          <p:cNvSpPr txBox="1"/>
          <p:nvPr/>
        </p:nvSpPr>
        <p:spPr>
          <a:xfrm>
            <a:off x="5930341" y="5290175"/>
            <a:ext cx="5715926" cy="156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marR="0" lvl="0" indent="-42332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ru-RU" sz="18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До 7% прироста ROC-AUC по сравнению с предыдущими методами</a:t>
            </a: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marR="0" lvl="0" indent="-4063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ru-RU" sz="18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2% прирост ROC AUC при использовании в качестве инициализации</a:t>
            </a: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2558" y="1504007"/>
            <a:ext cx="36195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Google Shape;1109;p25"/>
          <p:cNvSpPr txBox="1"/>
          <p:nvPr/>
        </p:nvSpPr>
        <p:spPr>
          <a:xfrm>
            <a:off x="769545" y="1151609"/>
            <a:ext cx="3711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ROC AUC</a:t>
            </a: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 для транзакций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7342" y="4026288"/>
            <a:ext cx="31337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Google Shape;1109;p25"/>
          <p:cNvSpPr txBox="1"/>
          <p:nvPr/>
        </p:nvSpPr>
        <p:spPr>
          <a:xfrm>
            <a:off x="1413828" y="3648856"/>
            <a:ext cx="243239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Ансамбль с </a:t>
            </a:r>
            <a:r>
              <a:rPr lang="en-US" sz="2000" dirty="0" err="1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CoLES</a:t>
            </a:r>
            <a:endParaRPr lang="ru-RU" sz="20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2" name="Google Shape;1109;p25"/>
          <p:cNvSpPr txBox="1"/>
          <p:nvPr/>
        </p:nvSpPr>
        <p:spPr>
          <a:xfrm>
            <a:off x="787632" y="5061753"/>
            <a:ext cx="37119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Другие домены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26255" y="1582370"/>
            <a:ext cx="31337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30223" y="1584208"/>
            <a:ext cx="3407876" cy="1090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Google Shape;1109;p25"/>
          <p:cNvSpPr txBox="1"/>
          <p:nvPr/>
        </p:nvSpPr>
        <p:spPr>
          <a:xfrm>
            <a:off x="5712737" y="1166701"/>
            <a:ext cx="47862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Детальные эксперименты</a:t>
            </a: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en-US" sz="2000" dirty="0" err="1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RosBank</a:t>
            </a:r>
            <a:endParaRPr lang="ru-RU" sz="20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8196" y="5483041"/>
            <a:ext cx="4654668" cy="118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83471" y="2789598"/>
            <a:ext cx="3937471" cy="218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2943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5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275" cy="99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LATTE</a:t>
            </a: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: </a:t>
            </a:r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Learning Aligned Transactions and Textual Embeddings (1)</a:t>
            </a:r>
            <a:endParaRPr lang="ru-RU" spc="-50" dirty="0">
              <a:latin typeface="SB Sans Display Semibold"/>
              <a:cs typeface="SB Sans Display Semibold"/>
              <a:sym typeface="Play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sp>
        <p:nvSpPr>
          <p:cNvPr id="28" name="Google Shape;300;p33"/>
          <p:cNvSpPr txBox="1"/>
          <p:nvPr/>
        </p:nvSpPr>
        <p:spPr>
          <a:xfrm>
            <a:off x="550849" y="6269951"/>
            <a:ext cx="10919892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E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Fadeev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 D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Mollaev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 A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Shestov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 D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Korolev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 O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Zoloev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 I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Kireev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 A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Savchenko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 M </a:t>
            </a:r>
            <a:r>
              <a:rPr lang="en-US" sz="1400" dirty="0" err="1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Makarenko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  <a:sym typeface="Arial"/>
              </a:rPr>
              <a:t>, </a:t>
            </a:r>
            <a:r>
              <a:rPr lang="en-US" sz="1400" u="sng" dirty="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https://arxiv.org/abs/2508.10021</a:t>
            </a:r>
            <a:endParaRPr sz="1400" b="0" i="0" u="none" strike="noStrike" cap="none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2" name="AutoShape 2" descr="LATTE_Pipeline_v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43" name="Picture 3" descr="C:\Users\avsavchenko\Downloads\LATTE_Pipeline_v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8697" y="1460760"/>
            <a:ext cx="9575480" cy="4641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5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275" cy="99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LATTE</a:t>
            </a: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 </a:t>
            </a:r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(2)</a:t>
            </a:r>
            <a:endParaRPr lang="ru-RU" spc="-50" dirty="0">
              <a:latin typeface="SB Sans Display Semibold"/>
              <a:cs typeface="SB Sans Display Semibold"/>
              <a:sym typeface="Play"/>
            </a:endParaRPr>
          </a:p>
        </p:txBody>
      </p:sp>
      <p:sp>
        <p:nvSpPr>
          <p:cNvPr id="1109" name="Google Shape;1109;p25"/>
          <p:cNvSpPr txBox="1"/>
          <p:nvPr/>
        </p:nvSpPr>
        <p:spPr>
          <a:xfrm>
            <a:off x="3254634" y="1370422"/>
            <a:ext cx="392470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LATTE [</a:t>
            </a: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1</a:t>
            </a: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]</a:t>
            </a:r>
          </a:p>
          <a:p>
            <a:pPr lvl="0" algn="ctr">
              <a:buClr>
                <a:srgbClr val="FFFFFF"/>
              </a:buClr>
              <a:buSzPts val="1600"/>
            </a:pP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Symmetric </a:t>
            </a:r>
            <a:r>
              <a:rPr lang="en-US" sz="20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Contrastive Head (</a:t>
            </a:r>
            <a:r>
              <a:rPr lang="en-US" sz="20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InfoNCE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-style)</a:t>
            </a:r>
            <a:endParaRPr lang="ru-RU" sz="20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5396" y="1315946"/>
            <a:ext cx="1705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Модификации</a:t>
            </a:r>
            <a:endParaRPr lang="ru-RU" dirty="0"/>
          </a:p>
        </p:txBody>
      </p:sp>
      <p:sp>
        <p:nvSpPr>
          <p:cNvPr id="7" name="Google Shape;1109;p25"/>
          <p:cNvSpPr txBox="1"/>
          <p:nvPr/>
        </p:nvSpPr>
        <p:spPr>
          <a:xfrm>
            <a:off x="1122578" y="3188671"/>
            <a:ext cx="301480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LATTE [2]</a:t>
            </a:r>
          </a:p>
          <a:p>
            <a:pPr lvl="0" algn="ctr">
              <a:buClr>
                <a:srgbClr val="FFFFFF"/>
              </a:buClr>
              <a:buSzPts val="1600"/>
            </a:pPr>
            <a:r>
              <a:rPr lang="en-US" sz="20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Pairwise</a:t>
            </a: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Binary Contrastive Head</a:t>
            </a:r>
            <a:endParaRPr lang="ru-RU" sz="20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8474" y="2568613"/>
            <a:ext cx="29622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0007" y="2487179"/>
            <a:ext cx="42481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0093" y="4299299"/>
            <a:ext cx="42195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Google Shape;1109;p25"/>
          <p:cNvSpPr txBox="1"/>
          <p:nvPr/>
        </p:nvSpPr>
        <p:spPr>
          <a:xfrm>
            <a:off x="6470147" y="3214323"/>
            <a:ext cx="301480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LATTE [3]</a:t>
            </a:r>
          </a:p>
          <a:p>
            <a:pPr lvl="0" algn="ctr">
              <a:buClr>
                <a:srgbClr val="FFFFFF"/>
              </a:buClr>
              <a:buSzPts val="1600"/>
            </a:pP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Orthogonal Regularized Contrastive Head</a:t>
            </a:r>
            <a:endParaRPr lang="ru-RU" sz="20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7093" y="4297838"/>
            <a:ext cx="26193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08595" y="4302082"/>
            <a:ext cx="24003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Google Shape;1109;p25"/>
          <p:cNvSpPr txBox="1"/>
          <p:nvPr/>
        </p:nvSpPr>
        <p:spPr>
          <a:xfrm>
            <a:off x="5291748" y="4978239"/>
            <a:ext cx="621520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FFFF"/>
              </a:buClr>
              <a:buSzPts val="1600"/>
            </a:pPr>
            <a:r>
              <a:rPr lang="en-US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600" baseline="300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shared</a:t>
            </a: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captures components aligned with textual information</a:t>
            </a:r>
          </a:p>
          <a:p>
            <a:pPr lvl="0">
              <a:buClr>
                <a:srgbClr val="FFFFFF"/>
              </a:buClr>
              <a:buSzPts val="1600"/>
            </a:pPr>
            <a:r>
              <a:rPr lang="en-US" sz="16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600" baseline="300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</a:t>
            </a:r>
            <a:r>
              <a:rPr lang="en-US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preserves information specific to the transaction modality</a:t>
            </a:r>
            <a:endParaRPr lang="ru-RU" sz="16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15" name="Google Shape;1109;p25"/>
          <p:cNvSpPr txBox="1"/>
          <p:nvPr/>
        </p:nvSpPr>
        <p:spPr>
          <a:xfrm>
            <a:off x="745316" y="5705523"/>
            <a:ext cx="392470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LATTE-S</a:t>
            </a:r>
          </a:p>
          <a:p>
            <a:pPr lvl="0" algn="ctr">
              <a:buClr>
                <a:srgbClr val="FFFFFF"/>
              </a:buClr>
              <a:buSzPts val="1600"/>
            </a:pP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Standalone event sequence encoding (fast)</a:t>
            </a:r>
            <a:endParaRPr lang="ru-RU" sz="20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 flipV="1">
            <a:off x="144855" y="5540721"/>
            <a:ext cx="12047145" cy="18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109;p25"/>
          <p:cNvSpPr txBox="1"/>
          <p:nvPr/>
        </p:nvSpPr>
        <p:spPr>
          <a:xfrm>
            <a:off x="6085352" y="5685906"/>
            <a:ext cx="392470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LATTE</a:t>
            </a:r>
          </a:p>
          <a:p>
            <a:pPr lvl="0" algn="ctr">
              <a:buClr>
                <a:srgbClr val="FFFFFF"/>
              </a:buClr>
              <a:buSzPts val="1600"/>
            </a:pP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fuses textual and structural representations</a:t>
            </a:r>
            <a:endParaRPr lang="ru-RU" sz="20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5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275" cy="99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LATTE</a:t>
            </a: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 </a:t>
            </a:r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(3)</a:t>
            </a:r>
            <a:endParaRPr lang="ru-RU" spc="-50" dirty="0">
              <a:latin typeface="SB Sans Display Semibold"/>
              <a:cs typeface="SB Sans Display Semibold"/>
              <a:sym typeface="Play"/>
            </a:endParaRPr>
          </a:p>
        </p:txBody>
      </p:sp>
      <p:sp>
        <p:nvSpPr>
          <p:cNvPr id="1109" name="Google Shape;1109;p25"/>
          <p:cNvSpPr txBox="1"/>
          <p:nvPr/>
        </p:nvSpPr>
        <p:spPr>
          <a:xfrm>
            <a:off x="7346859" y="1442828"/>
            <a:ext cx="425165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Примеры вопросов: 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5396" y="1315946"/>
            <a:ext cx="424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Основные результаты экспериментов</a:t>
            </a:r>
            <a:endParaRPr lang="ru-RU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70" y="2014538"/>
            <a:ext cx="4067175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64045" y="2143313"/>
            <a:ext cx="413385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25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275" cy="99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LATTE</a:t>
            </a: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 </a:t>
            </a:r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(</a:t>
            </a:r>
            <a:r>
              <a:rPr lang="ru-RU" spc="-50" dirty="0">
                <a:latin typeface="SB Sans Display Semibold"/>
                <a:cs typeface="SB Sans Display Semibold"/>
                <a:sym typeface="Play"/>
              </a:rPr>
              <a:t>4</a:t>
            </a:r>
            <a:r>
              <a:rPr lang="en-US" spc="-50" dirty="0">
                <a:latin typeface="SB Sans Display Semibold"/>
                <a:cs typeface="SB Sans Display Semibold"/>
                <a:sym typeface="Play"/>
              </a:rPr>
              <a:t>)</a:t>
            </a:r>
            <a:endParaRPr lang="ru-RU" spc="-50" dirty="0">
              <a:latin typeface="SB Sans Display Semibold"/>
              <a:cs typeface="SB Sans Display Semibold"/>
              <a:sym typeface="Play"/>
            </a:endParaRPr>
          </a:p>
        </p:txBody>
      </p:sp>
      <p:sp>
        <p:nvSpPr>
          <p:cNvPr id="1109" name="Google Shape;1109;p25"/>
          <p:cNvSpPr txBox="1"/>
          <p:nvPr/>
        </p:nvSpPr>
        <p:spPr>
          <a:xfrm>
            <a:off x="7211058" y="1651057"/>
            <a:ext cx="2820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Зависимость от </a:t>
            </a: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LLM</a:t>
            </a:r>
            <a:endParaRPr lang="ru-RU" sz="20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5396" y="1315946"/>
            <a:ext cx="2636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Детальные результаты</a:t>
            </a:r>
            <a:endParaRPr lang="ru-RU" dirty="0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088" y="2122469"/>
            <a:ext cx="50387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1704" y="2141475"/>
            <a:ext cx="5514686" cy="1869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5122" y="4453787"/>
            <a:ext cx="51054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6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51701" y="4375260"/>
            <a:ext cx="5473378" cy="1776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Google Shape;1109;p25"/>
          <p:cNvSpPr txBox="1"/>
          <p:nvPr/>
        </p:nvSpPr>
        <p:spPr>
          <a:xfrm>
            <a:off x="1659774" y="1721986"/>
            <a:ext cx="282018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lay"/>
              <a:buNone/>
            </a:pPr>
            <a:r>
              <a:rPr lang="en-US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Ablation study</a:t>
            </a:r>
            <a:endParaRPr lang="ru-RU" sz="200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3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110904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pc="-5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Выводы</a:t>
            </a:r>
          </a:p>
        </p:txBody>
      </p:sp>
      <p:sp>
        <p:nvSpPr>
          <p:cNvPr id="838" name="Google Shape;838;p93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00" cy="19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sp>
        <p:nvSpPr>
          <p:cNvPr id="839" name="Google Shape;839;p93"/>
          <p:cNvSpPr txBox="1"/>
          <p:nvPr/>
        </p:nvSpPr>
        <p:spPr>
          <a:xfrm>
            <a:off x="550875" y="1484325"/>
            <a:ext cx="11304300" cy="5070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Алгоритмы на основе </a:t>
            </a:r>
            <a:r>
              <a:rPr lang="en-US" sz="2000" dirty="0">
                <a:solidFill>
                  <a:srgbClr val="F2F2F2"/>
                </a:solidFill>
              </a:rPr>
              <a:t>LLM</a:t>
            </a:r>
            <a:r>
              <a:rPr lang="ru-RU" sz="2000" dirty="0">
                <a:solidFill>
                  <a:srgbClr val="F2F2F2"/>
                </a:solidFill>
              </a:rPr>
              <a:t> могут помочь для повышения точности классификации последовательностей событий (но это не точно…)</a:t>
            </a:r>
            <a:endParaRPr sz="20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endParaRPr lang="ru-RU" sz="20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Применение </a:t>
            </a:r>
            <a:r>
              <a:rPr lang="en-US" sz="2000" dirty="0">
                <a:solidFill>
                  <a:srgbClr val="F2F2F2"/>
                </a:solidFill>
              </a:rPr>
              <a:t>LLM</a:t>
            </a:r>
            <a:r>
              <a:rPr lang="ru-RU" sz="2000" dirty="0">
                <a:solidFill>
                  <a:srgbClr val="F2F2F2"/>
                </a:solidFill>
              </a:rPr>
              <a:t> приводит к значительному повышению времени обучения и, зачастую, времени </a:t>
            </a:r>
            <a:r>
              <a:rPr lang="ru-RU" sz="2000" dirty="0" err="1">
                <a:solidFill>
                  <a:srgbClr val="F2F2F2"/>
                </a:solidFill>
              </a:rPr>
              <a:t>инференса</a:t>
            </a:r>
            <a:endParaRPr sz="2000" dirty="0">
              <a:solidFill>
                <a:srgbClr val="F2F2F2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Char char="●"/>
            </a:pPr>
            <a:endParaRPr lang="ru-RU" sz="2000" dirty="0">
              <a:solidFill>
                <a:srgbClr val="F2F2F2"/>
              </a:solidFill>
            </a:endParaRPr>
          </a:p>
          <a:p>
            <a:pPr marL="457200" lvl="0" indent="-355600">
              <a:lnSpc>
                <a:spcPct val="115000"/>
              </a:lnSpc>
              <a:buClr>
                <a:srgbClr val="F2F2F2"/>
              </a:buClr>
              <a:buSzPts val="2000"/>
            </a:pPr>
            <a:r>
              <a:rPr lang="ru-RU" sz="200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Открытые вопросы</a:t>
            </a:r>
          </a:p>
          <a:p>
            <a:pPr marL="457200" indent="-355600">
              <a:lnSpc>
                <a:spcPct val="115000"/>
              </a:lnSpc>
              <a:buClr>
                <a:srgbClr val="F2F2F2"/>
              </a:buClr>
              <a:buSzPts val="2000"/>
              <a:buFontTx/>
              <a:buChar char="●"/>
            </a:pPr>
            <a:r>
              <a:rPr lang="en-US" sz="2000" dirty="0">
                <a:solidFill>
                  <a:srgbClr val="F2F2F2"/>
                </a:solidFill>
              </a:rPr>
              <a:t>LLM</a:t>
            </a:r>
            <a:r>
              <a:rPr lang="ru-RU" sz="2000" dirty="0">
                <a:solidFill>
                  <a:srgbClr val="F2F2F2"/>
                </a:solidFill>
              </a:rPr>
              <a:t> содержат </a:t>
            </a:r>
            <a:r>
              <a:rPr lang="en-US" sz="2000" dirty="0">
                <a:solidFill>
                  <a:srgbClr val="F2F2F2"/>
                </a:solidFill>
              </a:rPr>
              <a:t>common sense world knowledge</a:t>
            </a:r>
            <a:r>
              <a:rPr lang="ru-RU" sz="2000" dirty="0">
                <a:solidFill>
                  <a:srgbClr val="F2F2F2"/>
                </a:solidFill>
              </a:rPr>
              <a:t>, как его использовать максимально эффективно для структурированных данных?</a:t>
            </a:r>
          </a:p>
          <a:p>
            <a:pPr marL="457200" indent="-355600">
              <a:lnSpc>
                <a:spcPct val="115000"/>
              </a:lnSpc>
              <a:buClr>
                <a:srgbClr val="F2F2F2"/>
              </a:buClr>
              <a:buSzPts val="2000"/>
              <a:buFontTx/>
              <a:buChar char="●"/>
            </a:pPr>
            <a:endParaRPr lang="ru-RU" sz="2000" dirty="0">
              <a:solidFill>
                <a:srgbClr val="F2F2F2"/>
              </a:solidFill>
            </a:endParaRPr>
          </a:p>
          <a:p>
            <a:pPr marL="457200" indent="-355600">
              <a:lnSpc>
                <a:spcPct val="115000"/>
              </a:lnSpc>
              <a:buClr>
                <a:srgbClr val="F2F2F2"/>
              </a:buClr>
              <a:buSzPts val="2000"/>
              <a:buFontTx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Можно ли обеспечить высокоточную работу в </a:t>
            </a:r>
            <a:r>
              <a:rPr lang="en-US" sz="2000" dirty="0">
                <a:solidFill>
                  <a:srgbClr val="F2F2F2"/>
                </a:solidFill>
              </a:rPr>
              <a:t>zero-shot</a:t>
            </a:r>
            <a:r>
              <a:rPr lang="ru-RU" sz="2000" dirty="0">
                <a:solidFill>
                  <a:srgbClr val="F2F2F2"/>
                </a:solidFill>
              </a:rPr>
              <a:t> режиме?</a:t>
            </a:r>
          </a:p>
          <a:p>
            <a:pPr marL="457200" indent="-355600">
              <a:lnSpc>
                <a:spcPct val="115000"/>
              </a:lnSpc>
              <a:buClr>
                <a:srgbClr val="F2F2F2"/>
              </a:buClr>
              <a:buSzPts val="2000"/>
              <a:buFontTx/>
              <a:buChar char="●"/>
            </a:pPr>
            <a:endParaRPr lang="ru-RU" sz="2000" dirty="0">
              <a:solidFill>
                <a:srgbClr val="F2F2F2"/>
              </a:solidFill>
            </a:endParaRPr>
          </a:p>
          <a:p>
            <a:pPr marL="457200" indent="-355600">
              <a:lnSpc>
                <a:spcPct val="115000"/>
              </a:lnSpc>
              <a:buClr>
                <a:srgbClr val="F2F2F2"/>
              </a:buClr>
              <a:buSzPts val="2000"/>
              <a:buFontTx/>
              <a:buChar char="●"/>
            </a:pPr>
            <a:r>
              <a:rPr lang="ru-RU" sz="2000" dirty="0">
                <a:solidFill>
                  <a:srgbClr val="F2F2F2"/>
                </a:solidFill>
              </a:rPr>
              <a:t>Может ли помочь </a:t>
            </a:r>
            <a:r>
              <a:rPr lang="en-US" sz="2000" dirty="0">
                <a:solidFill>
                  <a:srgbClr val="F2F2F2"/>
                </a:solidFill>
              </a:rPr>
              <a:t>reasoning </a:t>
            </a:r>
            <a:r>
              <a:rPr lang="ru-RU" sz="2000" dirty="0">
                <a:solidFill>
                  <a:srgbClr val="F2F2F2"/>
                </a:solidFill>
              </a:rPr>
              <a:t>в </a:t>
            </a:r>
            <a:r>
              <a:rPr lang="en-US" sz="2000" dirty="0">
                <a:solidFill>
                  <a:srgbClr val="F2F2F2"/>
                </a:solidFill>
              </a:rPr>
              <a:t>LLM</a:t>
            </a:r>
            <a:r>
              <a:rPr lang="ru-RU" sz="2000" dirty="0">
                <a:solidFill>
                  <a:srgbClr val="F2F2F2"/>
                </a:solidFill>
              </a:rPr>
              <a:t>?</a:t>
            </a:r>
            <a:endParaRPr sz="22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48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445;p1">
            <a:extLst>
              <a:ext uri="{FF2B5EF4-FFF2-40B4-BE49-F238E27FC236}">
                <a16:creationId xmlns:a16="http://schemas.microsoft.com/office/drawing/2014/main" id="{25036211-322E-E489-295E-0A4E33AD7BCF}"/>
              </a:ext>
            </a:extLst>
          </p:cNvPr>
          <p:cNvSpPr/>
          <p:nvPr/>
        </p:nvSpPr>
        <p:spPr>
          <a:xfrm>
            <a:off x="6683510" y="4859389"/>
            <a:ext cx="5260515" cy="1770637"/>
          </a:xfrm>
          <a:prstGeom prst="roundRect">
            <a:avLst>
              <a:gd name="adj" fmla="val 6581"/>
            </a:avLst>
          </a:prstGeom>
          <a:solidFill>
            <a:srgbClr val="435751">
              <a:alpha val="28000"/>
            </a:srgbClr>
          </a:solidFill>
          <a:ln>
            <a:noFill/>
          </a:ln>
          <a:effectLst>
            <a:outerShdw blurRad="355600" dist="38100" dir="2700000" algn="tl" rotWithShape="0">
              <a:prstClr val="black">
                <a:alpha val="34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 b="0" i="0" u="none" strike="noStrike" cap="none" dirty="0">
              <a:solidFill>
                <a:schemeClr val="lt1"/>
              </a:solidFill>
              <a:latin typeface="SB Sans Display" panose="020B0503040504020204" pitchFamily="34" charset="0"/>
              <a:cs typeface="SB Sans Display" panose="020B0503040504020204" pitchFamily="34" charset="0"/>
              <a:sym typeface="Arial"/>
            </a:endParaRPr>
          </a:p>
        </p:txBody>
      </p:sp>
      <p:sp>
        <p:nvSpPr>
          <p:cNvPr id="18" name="Google Shape;445;p1">
            <a:extLst>
              <a:ext uri="{FF2B5EF4-FFF2-40B4-BE49-F238E27FC236}">
                <a16:creationId xmlns:a16="http://schemas.microsoft.com/office/drawing/2014/main" id="{4AE25F8D-F578-4743-BCFD-3CC20C23E884}"/>
              </a:ext>
            </a:extLst>
          </p:cNvPr>
          <p:cNvSpPr/>
          <p:nvPr/>
        </p:nvSpPr>
        <p:spPr>
          <a:xfrm>
            <a:off x="247974" y="1431456"/>
            <a:ext cx="6209976" cy="3257301"/>
          </a:xfrm>
          <a:prstGeom prst="roundRect">
            <a:avLst>
              <a:gd name="adj" fmla="val 6581"/>
            </a:avLst>
          </a:prstGeom>
          <a:solidFill>
            <a:srgbClr val="435751">
              <a:alpha val="28000"/>
            </a:srgbClr>
          </a:solidFill>
          <a:ln>
            <a:noFill/>
          </a:ln>
          <a:effectLst>
            <a:outerShdw blurRad="355600" dist="38100" dir="2700000" algn="tl" rotWithShape="0">
              <a:prstClr val="black">
                <a:alpha val="34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 b="0" i="0" u="none" strike="noStrike" cap="none">
              <a:solidFill>
                <a:schemeClr val="lt1"/>
              </a:solidFill>
              <a:latin typeface="SB Sans Display" panose="020B0503040504020204" pitchFamily="34" charset="0"/>
              <a:cs typeface="SB Sans Display" panose="020B0503040504020204" pitchFamily="34" charset="0"/>
              <a:sym typeface="Arial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641EF24-2F1F-4ACF-BA59-CC160378BB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ru-RU" sz="3200" b="1" dirty="0">
              <a:latin typeface="SB Sans Display" panose="020B0503040504020204" pitchFamily="34" charset="0"/>
              <a:ea typeface="+mj-ea"/>
              <a:cs typeface="+mj-cs"/>
              <a:sym typeface="SB Sans Display" panose="020B0503040504020204" pitchFamily="34" charset="0"/>
            </a:endParaRPr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6D0A5D5A-2FD2-1D9B-459C-6FCEEFA6A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7699" t="-4596" r="-5893" b="2793"/>
          <a:stretch/>
        </p:blipFill>
        <p:spPr bwMode="auto">
          <a:xfrm>
            <a:off x="665640" y="3731597"/>
            <a:ext cx="864096" cy="864096"/>
          </a:xfrm>
          <a:prstGeom prst="ellipse">
            <a:avLst/>
          </a:prstGeom>
          <a:solidFill>
            <a:srgbClr val="E9EDF0"/>
          </a:solidFill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5CCCFA20-DD4E-A2DC-0D76-864073565205}"/>
              </a:ext>
            </a:extLst>
          </p:cNvPr>
          <p:cNvSpPr/>
          <p:nvPr/>
        </p:nvSpPr>
        <p:spPr>
          <a:xfrm>
            <a:off x="695817" y="1622782"/>
            <a:ext cx="5759760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400" u="none" strike="noStrike" dirty="0">
                <a:solidFill>
                  <a:srgbClr val="FFFFFF"/>
                </a:solidFill>
                <a:effectLst/>
                <a:latin typeface="SB Sans Text" panose="020B0503040504020204" pitchFamily="34" charset="0"/>
                <a:cs typeface="SB Sans Text" panose="020B0503040504020204" pitchFamily="34" charset="0"/>
              </a:rPr>
              <a:t>Мы работаем на стыке бизнеса и науки. Создаем наукоемкие технологии, которые приносят пользу не только нашей компании, но и миру в целом. Наша работа над перспективными направлениями исследований оказывает большое влияние на стратегию развития бизнеса и технологий в </a:t>
            </a:r>
            <a:r>
              <a:rPr lang="ru-RU" sz="1400" u="none" strike="noStrike" dirty="0" err="1">
                <a:solidFill>
                  <a:srgbClr val="FFFFFF"/>
                </a:solidFill>
                <a:effectLst/>
                <a:latin typeface="SB Sans Text" panose="020B0503040504020204" pitchFamily="34" charset="0"/>
                <a:cs typeface="SB Sans Text" panose="020B0503040504020204" pitchFamily="34" charset="0"/>
              </a:rPr>
              <a:t>Сбере</a:t>
            </a:r>
            <a:r>
              <a:rPr lang="ru-RU" sz="1400" u="none" strike="noStrike" dirty="0">
                <a:solidFill>
                  <a:srgbClr val="FFFFFF"/>
                </a:solidFill>
                <a:effectLst/>
                <a:latin typeface="SB Sans Text" panose="020B0503040504020204" pitchFamily="34" charset="0"/>
                <a:cs typeface="SB Sans Text" panose="020B0503040504020204" pitchFamily="34" charset="0"/>
              </a:rPr>
              <a:t>. Мы публикуем научные статьи на ключевых мировых конференциях, помогаем бизнесу внедрять новые технологии и вместе с ним двигаем науку вперед</a:t>
            </a:r>
            <a:endParaRPr lang="en-US" sz="1400" dirty="0">
              <a:solidFill>
                <a:schemeClr val="bg1"/>
              </a:solidFill>
              <a:latin typeface="SB Sans Text" panose="020B0503040504020204" pitchFamily="34" charset="0"/>
              <a:cs typeface="SB Sans Text" panose="020B0503040504020204" pitchFamily="34" charset="0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A9A28A5F-AFCA-4530-B2C1-B192349EFF79}"/>
              </a:ext>
            </a:extLst>
          </p:cNvPr>
          <p:cNvSpPr/>
          <p:nvPr/>
        </p:nvSpPr>
        <p:spPr>
          <a:xfrm>
            <a:off x="7816524" y="5212452"/>
            <a:ext cx="2232247" cy="19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40"/>
              </a:lnSpc>
            </a:pPr>
            <a:r>
              <a:rPr lang="ru-RU" sz="1200" dirty="0">
                <a:solidFill>
                  <a:srgbClr val="FFFFFF"/>
                </a:solidFill>
                <a:latin typeface="SBSansDisplay" panose="020B0503040504020204" pitchFamily="34" charset="0"/>
              </a:rPr>
              <a:t>Сотрудников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7BA3CBB-D89B-C4B0-387A-18B6D3177FAC}"/>
              </a:ext>
            </a:extLst>
          </p:cNvPr>
          <p:cNvCxnSpPr>
            <a:cxnSpLocks/>
          </p:cNvCxnSpPr>
          <p:nvPr/>
        </p:nvCxnSpPr>
        <p:spPr>
          <a:xfrm flipH="1">
            <a:off x="11853218" y="-2584174"/>
            <a:ext cx="4680520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AECAE">
                    <a:alpha val="0"/>
                  </a:srgbClr>
                </a:gs>
                <a:gs pos="51000">
                  <a:srgbClr val="4AECAE"/>
                </a:gs>
                <a:gs pos="100000">
                  <a:srgbClr val="4AECAE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E0220E3-AC27-9D18-F392-26CEBC5F14AC}"/>
              </a:ext>
            </a:extLst>
          </p:cNvPr>
          <p:cNvCxnSpPr>
            <a:cxnSpLocks/>
          </p:cNvCxnSpPr>
          <p:nvPr/>
        </p:nvCxnSpPr>
        <p:spPr>
          <a:xfrm flipH="1">
            <a:off x="12069242" y="-1691072"/>
            <a:ext cx="4680520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4AECAE">
                    <a:alpha val="0"/>
                  </a:srgbClr>
                </a:gs>
                <a:gs pos="51000">
                  <a:srgbClr val="4AECAE"/>
                </a:gs>
                <a:gs pos="100000">
                  <a:srgbClr val="4AECAE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Заголовок 7">
            <a:extLst>
              <a:ext uri="{FF2B5EF4-FFF2-40B4-BE49-F238E27FC236}">
                <a16:creationId xmlns:a16="http://schemas.microsoft.com/office/drawing/2014/main" id="{EE3EF385-33A3-1F43-95D9-766524484DB8}"/>
              </a:ext>
            </a:extLst>
          </p:cNvPr>
          <p:cNvSpPr txBox="1">
            <a:spLocks/>
          </p:cNvSpPr>
          <p:nvPr/>
        </p:nvSpPr>
        <p:spPr>
          <a:xfrm>
            <a:off x="1624862" y="3428999"/>
            <a:ext cx="1866484" cy="10368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sz="1800" b="1" dirty="0">
                <a:solidFill>
                  <a:srgbClr val="FFFFFF"/>
                </a:solidFill>
              </a:rPr>
              <a:t>Глеб Гусев</a:t>
            </a:r>
            <a:endParaRPr lang="ru-RU" sz="1800" b="1" dirty="0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855146E0-B261-414D-B492-263E2D8C2DF8}"/>
              </a:ext>
            </a:extLst>
          </p:cNvPr>
          <p:cNvSpPr/>
          <p:nvPr/>
        </p:nvSpPr>
        <p:spPr>
          <a:xfrm>
            <a:off x="1721842" y="4215680"/>
            <a:ext cx="201622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ru-RU" sz="1200" u="none" strike="noStrike" dirty="0">
                <a:solidFill>
                  <a:srgbClr val="FFFFFF"/>
                </a:solidFill>
                <a:effectLst/>
                <a:latin typeface="SB Sans Text" panose="020B0503040504020204" pitchFamily="34" charset="0"/>
                <a:cs typeface="SB Sans Text" panose="020B0503040504020204" pitchFamily="34" charset="0"/>
              </a:rPr>
              <a:t>Директор лаборатории</a:t>
            </a:r>
            <a:endParaRPr lang="en-US" sz="1200" dirty="0">
              <a:solidFill>
                <a:schemeClr val="bg1"/>
              </a:solidFill>
              <a:latin typeface="SB Sans Text" panose="020B0503040504020204" pitchFamily="34" charset="0"/>
              <a:cs typeface="SB Sans Text" panose="020B0503040504020204" pitchFamily="34" charset="0"/>
            </a:endParaRP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AD670000-998A-AE44-B182-6A5AFD2B0BE4}"/>
              </a:ext>
            </a:extLst>
          </p:cNvPr>
          <p:cNvSpPr/>
          <p:nvPr/>
        </p:nvSpPr>
        <p:spPr>
          <a:xfrm>
            <a:off x="6863975" y="4912398"/>
            <a:ext cx="1152128" cy="76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Bef>
                <a:spcPts val="600"/>
              </a:spcBef>
              <a:buClr>
                <a:srgbClr val="4AEC9F"/>
              </a:buClr>
              <a:defRPr/>
            </a:pPr>
            <a:r>
              <a:rPr lang="en-US" sz="5400" dirty="0"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4AECAE"/>
                    </a:gs>
                  </a:gsLst>
                  <a:lin ang="2700000" scaled="0"/>
                </a:gradFill>
                <a:latin typeface="SB Sans Display Medium" panose="020B0503040504020204" pitchFamily="34" charset="0"/>
                <a:cs typeface="SB Sans Display Medium" panose="020B0503040504020204" pitchFamily="34" charset="0"/>
              </a:rPr>
              <a:t>75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8890EA30-14BB-F044-8F76-3CBE240D7DF8}"/>
              </a:ext>
            </a:extLst>
          </p:cNvPr>
          <p:cNvSpPr/>
          <p:nvPr/>
        </p:nvSpPr>
        <p:spPr>
          <a:xfrm>
            <a:off x="569714" y="5001946"/>
            <a:ext cx="1152128" cy="76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Bef>
                <a:spcPts val="600"/>
              </a:spcBef>
              <a:buClr>
                <a:srgbClr val="4AEC9F"/>
              </a:buClr>
              <a:defRPr/>
            </a:pPr>
            <a:r>
              <a:rPr lang="en-US" sz="5400" dirty="0"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4AECAE"/>
                    </a:gs>
                  </a:gsLst>
                  <a:lin ang="2700000" scaled="0"/>
                </a:gradFill>
                <a:latin typeface="SB Sans Display Medium" panose="020B0503040504020204" pitchFamily="34" charset="0"/>
                <a:cs typeface="SB Sans Display Medium" panose="020B0503040504020204" pitchFamily="34" charset="0"/>
              </a:rPr>
              <a:t>105</a:t>
            </a:r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070466EB-BF65-994E-889F-F5C97FC1FB5A}"/>
              </a:ext>
            </a:extLst>
          </p:cNvPr>
          <p:cNvSpPr/>
          <p:nvPr/>
        </p:nvSpPr>
        <p:spPr>
          <a:xfrm>
            <a:off x="656951" y="5750605"/>
            <a:ext cx="1026114" cy="767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spcBef>
                <a:spcPts val="600"/>
              </a:spcBef>
              <a:buClr>
                <a:srgbClr val="4AEC9F"/>
              </a:buClr>
              <a:defRPr/>
            </a:pPr>
            <a:r>
              <a:rPr lang="ru-RU" sz="5400" dirty="0"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4AECAE"/>
                    </a:gs>
                  </a:gsLst>
                  <a:lin ang="2700000" scaled="0"/>
                </a:gradFill>
                <a:latin typeface="SB Sans Display Medium" panose="020B0503040504020204" pitchFamily="34" charset="0"/>
                <a:cs typeface="SB Sans Display Medium" panose="020B0503040504020204" pitchFamily="34" charset="0"/>
              </a:rPr>
              <a:t>10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A74333BE-87A2-AE47-BA67-F41EAB0768FB}"/>
              </a:ext>
            </a:extLst>
          </p:cNvPr>
          <p:cNvSpPr/>
          <p:nvPr/>
        </p:nvSpPr>
        <p:spPr>
          <a:xfrm>
            <a:off x="1800335" y="5142304"/>
            <a:ext cx="3256454" cy="390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40"/>
              </a:lnSpc>
            </a:pPr>
            <a:r>
              <a:rPr lang="ru-RU" sz="1200" b="0" i="0" u="none" strike="noStrike" dirty="0">
                <a:solidFill>
                  <a:srgbClr val="FFFFFF"/>
                </a:solidFill>
                <a:effectLst/>
                <a:latin typeface="SBSansDisplay" panose="020B0503040504020204" pitchFamily="34" charset="0"/>
              </a:rPr>
              <a:t>Статей опубликовано в журналах </a:t>
            </a:r>
            <a:r>
              <a:rPr lang="en" sz="1200" b="0" i="0" u="none" strike="noStrike" dirty="0">
                <a:solidFill>
                  <a:srgbClr val="FFFFFF"/>
                </a:solidFill>
                <a:effectLst/>
                <a:latin typeface="SBSansDisplay" panose="020B0503040504020204" pitchFamily="34" charset="0"/>
              </a:rPr>
              <a:t>Q1 </a:t>
            </a:r>
            <a:r>
              <a:rPr lang="ru-RU" sz="1200" b="0" i="0" u="none" strike="noStrike" dirty="0">
                <a:solidFill>
                  <a:srgbClr val="FFFFFF"/>
                </a:solidFill>
                <a:effectLst/>
                <a:latin typeface="SBSansDisplay" panose="020B0503040504020204" pitchFamily="34" charset="0"/>
              </a:rPr>
              <a:t>и на конференциях </a:t>
            </a:r>
            <a:r>
              <a:rPr lang="en" sz="1200" b="0" i="0" u="none" strike="noStrike" dirty="0">
                <a:solidFill>
                  <a:srgbClr val="FFFFFF"/>
                </a:solidFill>
                <a:effectLst/>
                <a:latin typeface="SBSansDisplay" panose="020B0503040504020204" pitchFamily="34" charset="0"/>
              </a:rPr>
              <a:t>A/A*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56195E0F-F007-5C44-AB11-24B1FF1B3A85}"/>
              </a:ext>
            </a:extLst>
          </p:cNvPr>
          <p:cNvSpPr/>
          <p:nvPr/>
        </p:nvSpPr>
        <p:spPr>
          <a:xfrm>
            <a:off x="1800335" y="5988747"/>
            <a:ext cx="3088563" cy="19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40"/>
              </a:lnSpc>
            </a:pPr>
            <a:r>
              <a:rPr lang="ru-RU" sz="1200" b="0" i="0" u="none" strike="noStrike" dirty="0">
                <a:solidFill>
                  <a:srgbClr val="FFFFFF"/>
                </a:solidFill>
                <a:effectLst/>
                <a:latin typeface="SBSansDisplay" panose="020B0503040504020204" pitchFamily="34" charset="0"/>
              </a:rPr>
              <a:t>Продуктов выложено в открытый доступ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Рисунок 9" descr="Изображение выглядит как снимок экрана, диаграмма, линия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637839FD-2EE8-AA43-9DEC-00EE594F9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434" y="-208078"/>
            <a:ext cx="4412566" cy="140957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черный, пространство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27EAC02-D563-E54B-AE6F-F8FCE3AE4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5196" y="6359017"/>
            <a:ext cx="2146762" cy="1210994"/>
          </a:xfrm>
          <a:prstGeom prst="rect">
            <a:avLst/>
          </a:prstGeom>
        </p:spPr>
      </p:pic>
      <p:sp>
        <p:nvSpPr>
          <p:cNvPr id="2" name="Rectangle 60">
            <a:extLst>
              <a:ext uri="{FF2B5EF4-FFF2-40B4-BE49-F238E27FC236}">
                <a16:creationId xmlns:a16="http://schemas.microsoft.com/office/drawing/2014/main" id="{BC958BDC-3477-287F-5566-C1055F88DB16}"/>
              </a:ext>
            </a:extLst>
          </p:cNvPr>
          <p:cNvSpPr/>
          <p:nvPr/>
        </p:nvSpPr>
        <p:spPr>
          <a:xfrm>
            <a:off x="9162742" y="5753779"/>
            <a:ext cx="1405834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ru-RU" sz="1200" b="1" dirty="0">
                <a:gradFill>
                  <a:gsLst>
                    <a:gs pos="0">
                      <a:srgbClr val="49EDAE"/>
                    </a:gs>
                    <a:gs pos="47000">
                      <a:srgbClr val="28C1B8"/>
                    </a:gs>
                    <a:gs pos="69000">
                      <a:srgbClr val="27BFB8"/>
                    </a:gs>
                    <a:gs pos="100000">
                      <a:srgbClr val="17AABC"/>
                    </a:gs>
                  </a:gsLst>
                  <a:lin ang="18900000" scaled="1"/>
                </a:gradFill>
                <a:latin typeface="SB Sans Text"/>
              </a:rPr>
              <a:t>8</a:t>
            </a:r>
            <a:r>
              <a:rPr lang="en-US" sz="1200" dirty="0">
                <a:solidFill>
                  <a:srgbClr val="FFFFFF"/>
                </a:solidFill>
                <a:latin typeface="SB Sans Text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SB Sans Text"/>
              </a:rPr>
              <a:t>Ph.D</a:t>
            </a:r>
            <a:r>
              <a:rPr lang="en-US" sz="1200" dirty="0">
                <a:solidFill>
                  <a:srgbClr val="FFFFFF"/>
                </a:solidFill>
                <a:latin typeface="SB Sans Text"/>
              </a:rPr>
              <a:t>/</a:t>
            </a:r>
            <a:r>
              <a:rPr lang="ru-RU" sz="1200" dirty="0">
                <a:solidFill>
                  <a:srgbClr val="FFFFFF"/>
                </a:solidFill>
                <a:latin typeface="SB Sans Text"/>
              </a:rPr>
              <a:t>канд</a:t>
            </a:r>
            <a:r>
              <a:rPr lang="en-US" sz="1200" dirty="0">
                <a:solidFill>
                  <a:srgbClr val="FFFFFF"/>
                </a:solidFill>
                <a:latin typeface="SB Sans Text"/>
              </a:rPr>
              <a:t>.</a:t>
            </a:r>
            <a:r>
              <a:rPr lang="ru-RU" sz="1200" dirty="0">
                <a:solidFill>
                  <a:srgbClr val="FFFFFF"/>
                </a:solidFill>
                <a:latin typeface="SB Sans Text"/>
              </a:rPr>
              <a:t> Наук</a:t>
            </a: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39E0DC01-8281-DD38-CFEE-A5F50EAC5238}"/>
              </a:ext>
            </a:extLst>
          </p:cNvPr>
          <p:cNvSpPr/>
          <p:nvPr/>
        </p:nvSpPr>
        <p:spPr>
          <a:xfrm>
            <a:off x="9205383" y="6070486"/>
            <a:ext cx="221047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ru-RU" sz="1200" dirty="0">
                <a:solidFill>
                  <a:srgbClr val="FFFFFF"/>
                </a:solidFill>
                <a:latin typeface="SB Sans Text"/>
              </a:rPr>
              <a:t>Преподаватели ВУЗов</a:t>
            </a:r>
            <a:endParaRPr lang="en-US" sz="1200" dirty="0">
              <a:solidFill>
                <a:srgbClr val="FFFFFF"/>
              </a:solidFill>
              <a:latin typeface="SB Sans Text"/>
            </a:endParaRPr>
          </a:p>
        </p:txBody>
      </p:sp>
      <p:sp>
        <p:nvSpPr>
          <p:cNvPr id="9" name="Rectangle 61">
            <a:extLst>
              <a:ext uri="{FF2B5EF4-FFF2-40B4-BE49-F238E27FC236}">
                <a16:creationId xmlns:a16="http://schemas.microsoft.com/office/drawing/2014/main" id="{1F780AE2-E9E5-7373-E3F9-013F6590BF82}"/>
              </a:ext>
            </a:extLst>
          </p:cNvPr>
          <p:cNvSpPr/>
          <p:nvPr/>
        </p:nvSpPr>
        <p:spPr>
          <a:xfrm>
            <a:off x="6932725" y="6070485"/>
            <a:ext cx="144020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ru-RU" sz="1200" b="1" dirty="0">
                <a:gradFill>
                  <a:gsLst>
                    <a:gs pos="0">
                      <a:srgbClr val="49EDAE"/>
                    </a:gs>
                    <a:gs pos="47000">
                      <a:srgbClr val="28C1B8"/>
                    </a:gs>
                    <a:gs pos="69000">
                      <a:srgbClr val="27BFB8"/>
                    </a:gs>
                    <a:gs pos="100000">
                      <a:srgbClr val="17AABC"/>
                    </a:gs>
                  </a:gsLst>
                  <a:lin ang="18900000" scaled="1"/>
                </a:gradFill>
                <a:latin typeface="SB Sans Text"/>
              </a:rPr>
              <a:t>4</a:t>
            </a:r>
            <a:r>
              <a:rPr lang="en-US" sz="1200" dirty="0">
                <a:gradFill>
                  <a:gsLst>
                    <a:gs pos="0">
                      <a:srgbClr val="49EDAE"/>
                    </a:gs>
                    <a:gs pos="47000">
                      <a:srgbClr val="28C1B8"/>
                    </a:gs>
                    <a:gs pos="69000">
                      <a:srgbClr val="27BFB8"/>
                    </a:gs>
                    <a:gs pos="100000">
                      <a:srgbClr val="17AABC"/>
                    </a:gs>
                  </a:gsLst>
                  <a:lin ang="18900000" scaled="1"/>
                </a:gradFill>
                <a:latin typeface="SB Sans Text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SB Sans Text"/>
              </a:rPr>
              <a:t>Kaggle </a:t>
            </a:r>
            <a:r>
              <a:rPr lang="ru-RU" sz="1200" dirty="0">
                <a:solidFill>
                  <a:srgbClr val="FFFFFF"/>
                </a:solidFill>
                <a:latin typeface="SB Sans Text"/>
              </a:rPr>
              <a:t>мастеров</a:t>
            </a:r>
            <a:endParaRPr lang="en-US" sz="1200" dirty="0">
              <a:solidFill>
                <a:srgbClr val="FFFFFF"/>
              </a:solidFill>
              <a:latin typeface="SB Sans Tex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81F67-70AD-2707-2A99-3D98019B23B4}"/>
              </a:ext>
            </a:extLst>
          </p:cNvPr>
          <p:cNvSpPr txBox="1"/>
          <p:nvPr/>
        </p:nvSpPr>
        <p:spPr>
          <a:xfrm>
            <a:off x="6907262" y="5776267"/>
            <a:ext cx="1136465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r>
              <a:rPr lang="ru-RU" sz="1200" b="1" dirty="0">
                <a:gradFill>
                  <a:gsLst>
                    <a:gs pos="0">
                      <a:srgbClr val="49EDAE"/>
                    </a:gs>
                    <a:gs pos="47000">
                      <a:srgbClr val="28C1B8"/>
                    </a:gs>
                    <a:gs pos="69000">
                      <a:srgbClr val="27BFB8"/>
                    </a:gs>
                    <a:gs pos="100000">
                      <a:srgbClr val="17AABC"/>
                    </a:gs>
                  </a:gsLst>
                  <a:lin ang="18900000" scaled="1"/>
                </a:gradFill>
                <a:latin typeface="SB Sans Text"/>
              </a:rPr>
              <a:t>1</a:t>
            </a:r>
            <a:r>
              <a:rPr lang="ru-RU" sz="1200" dirty="0">
                <a:solidFill>
                  <a:srgbClr val="FFFFFF"/>
                </a:solidFill>
                <a:latin typeface="SB Sans Text"/>
              </a:rPr>
              <a:t> доктор наук</a:t>
            </a:r>
          </a:p>
        </p:txBody>
      </p:sp>
      <p:sp>
        <p:nvSpPr>
          <p:cNvPr id="3" name="Google Shape;445;p1">
            <a:extLst>
              <a:ext uri="{FF2B5EF4-FFF2-40B4-BE49-F238E27FC236}">
                <a16:creationId xmlns:a16="http://schemas.microsoft.com/office/drawing/2014/main" id="{1C1C1831-12E1-7A4E-4104-FDF917338FD9}"/>
              </a:ext>
            </a:extLst>
          </p:cNvPr>
          <p:cNvSpPr/>
          <p:nvPr/>
        </p:nvSpPr>
        <p:spPr>
          <a:xfrm>
            <a:off x="6683511" y="1431456"/>
            <a:ext cx="5260515" cy="3172530"/>
          </a:xfrm>
          <a:prstGeom prst="roundRect">
            <a:avLst>
              <a:gd name="adj" fmla="val 6581"/>
            </a:avLst>
          </a:prstGeom>
          <a:solidFill>
            <a:srgbClr val="435751">
              <a:alpha val="28000"/>
            </a:srgbClr>
          </a:solidFill>
          <a:ln>
            <a:noFill/>
          </a:ln>
          <a:effectLst>
            <a:outerShdw blurRad="355600" dist="38100" dir="2700000" algn="tl" rotWithShape="0">
              <a:prstClr val="black">
                <a:alpha val="34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 b="0" i="0" u="none" strike="noStrike" cap="none">
              <a:solidFill>
                <a:schemeClr val="lt1"/>
              </a:solidFill>
              <a:latin typeface="SB Sans Display" panose="020B0503040504020204" pitchFamily="34" charset="0"/>
              <a:cs typeface="SB Sans Display" panose="020B0503040504020204" pitchFamily="34" charset="0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7E2785-F9D7-1DF6-7524-7BC1242489B2}"/>
              </a:ext>
            </a:extLst>
          </p:cNvPr>
          <p:cNvSpPr txBox="1"/>
          <p:nvPr/>
        </p:nvSpPr>
        <p:spPr>
          <a:xfrm>
            <a:off x="6875617" y="2138040"/>
            <a:ext cx="50783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spc="-1" dirty="0">
                <a:solidFill>
                  <a:schemeClr val="bg1">
                    <a:lumMod val="95000"/>
                  </a:schemeClr>
                </a:solidFill>
                <a:latin typeface="SB Sans Text" panose="020B0503040504020204" pitchFamily="34" charset="0"/>
                <a:cs typeface="SB Sans Text" panose="020B0503040504020204" pitchFamily="34" charset="0"/>
              </a:rPr>
              <a:t>Выбор задач: научный потенциал, </a:t>
            </a:r>
            <a:r>
              <a:rPr lang="ru-RU" sz="1400" spc="-1" dirty="0" err="1">
                <a:solidFill>
                  <a:schemeClr val="bg1">
                    <a:lumMod val="95000"/>
                  </a:schemeClr>
                </a:solidFill>
                <a:latin typeface="SB Sans Text" panose="020B0503040504020204" pitchFamily="34" charset="0"/>
                <a:cs typeface="SB Sans Text" panose="020B0503040504020204" pitchFamily="34" charset="0"/>
              </a:rPr>
              <a:t>финрез</a:t>
            </a:r>
            <a:endParaRPr lang="ru-RU" sz="1400" spc="-1" dirty="0">
              <a:solidFill>
                <a:schemeClr val="bg1">
                  <a:lumMod val="95000"/>
                </a:schemeClr>
              </a:solidFill>
              <a:latin typeface="SB Sans Text" panose="020B0503040504020204" pitchFamily="34" charset="0"/>
              <a:cs typeface="SB Sans Text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spc="-1" dirty="0">
              <a:solidFill>
                <a:schemeClr val="bg1">
                  <a:lumMod val="95000"/>
                </a:schemeClr>
              </a:solidFill>
              <a:latin typeface="SB Sans Text" panose="020B0503040504020204" pitchFamily="34" charset="0"/>
              <a:cs typeface="SB Sans Text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spc="-1" dirty="0">
                <a:solidFill>
                  <a:schemeClr val="bg1">
                    <a:lumMod val="95000"/>
                  </a:schemeClr>
                </a:solidFill>
                <a:latin typeface="SB Sans Text" panose="020B0503040504020204" pitchFamily="34" charset="0"/>
                <a:cs typeface="SB Sans Text" panose="020B0503040504020204" pitchFamily="34" charset="0"/>
              </a:rPr>
              <a:t>Продукт: научные статьи и алгоритмы, </a:t>
            </a:r>
            <a:r>
              <a:rPr lang="ru-RU" sz="1400" spc="-1" dirty="0" err="1">
                <a:solidFill>
                  <a:schemeClr val="bg1">
                    <a:lumMod val="95000"/>
                  </a:schemeClr>
                </a:solidFill>
                <a:latin typeface="SB Sans Text" panose="020B0503040504020204" pitchFamily="34" charset="0"/>
                <a:cs typeface="SB Sans Text" panose="020B0503040504020204" pitchFamily="34" charset="0"/>
              </a:rPr>
              <a:t>фреймворки</a:t>
            </a:r>
            <a:r>
              <a:rPr lang="ru-RU" sz="1400" spc="-1" dirty="0">
                <a:solidFill>
                  <a:schemeClr val="bg1">
                    <a:lumMod val="95000"/>
                  </a:schemeClr>
                </a:solidFill>
                <a:latin typeface="SB Sans Text" panose="020B0503040504020204" pitchFamily="34" charset="0"/>
                <a:cs typeface="SB Sans Text" panose="020B0503040504020204" pitchFamily="34" charset="0"/>
              </a:rPr>
              <a:t> реализующие эти подходы, как канал передачи исследований в бизнес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spc="-1" dirty="0">
              <a:solidFill>
                <a:schemeClr val="bg1">
                  <a:lumMod val="95000"/>
                </a:schemeClr>
              </a:solidFill>
              <a:latin typeface="SB Sans Text" panose="020B0503040504020204" pitchFamily="34" charset="0"/>
              <a:cs typeface="SB Sans Text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spc="-1" dirty="0">
                <a:solidFill>
                  <a:schemeClr val="bg1">
                    <a:lumMod val="95000"/>
                  </a:schemeClr>
                </a:solidFill>
                <a:latin typeface="SB Sans Text" panose="020B0503040504020204" pitchFamily="34" charset="0"/>
                <a:cs typeface="SB Sans Text" panose="020B0503040504020204" pitchFamily="34" charset="0"/>
              </a:rPr>
              <a:t>Конструкторское сопровождение новых технологий при внедрении в бизнес </a:t>
            </a:r>
            <a:br>
              <a:rPr lang="ru-RU" sz="1600" strike="noStrike" spc="-1" dirty="0">
                <a:solidFill>
                  <a:schemeClr val="bg1">
                    <a:lumMod val="95000"/>
                  </a:schemeClr>
                </a:solidFill>
                <a:latin typeface="SB Sans Text" panose="020B0503040504020204" pitchFamily="34" charset="0"/>
                <a:cs typeface="SB Sans Text" panose="020B0503040504020204" pitchFamily="34" charset="0"/>
              </a:rPr>
            </a:br>
            <a:endParaRPr lang="ru-RU" sz="1600" strike="noStrike" spc="-1" dirty="0">
              <a:solidFill>
                <a:schemeClr val="bg1">
                  <a:lumMod val="95000"/>
                </a:schemeClr>
              </a:solidFill>
              <a:latin typeface="SB Sans Text" panose="020B0503040504020204" pitchFamily="34" charset="0"/>
              <a:cs typeface="SB Sans Text" panose="020B050304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0AE3B8-D087-629B-1A1A-C95538928491}"/>
              </a:ext>
            </a:extLst>
          </p:cNvPr>
          <p:cNvSpPr txBox="1"/>
          <p:nvPr/>
        </p:nvSpPr>
        <p:spPr>
          <a:xfrm>
            <a:off x="6899526" y="1653180"/>
            <a:ext cx="4434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b="1" dirty="0"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4AECAE"/>
                    </a:gs>
                  </a:gsLst>
                  <a:lin ang="2700000" scaled="0"/>
                </a:gradFill>
                <a:latin typeface="SB Sans Display Medium" panose="020B0503040504020204" pitchFamily="34" charset="0"/>
                <a:cs typeface="SB Sans Display Medium" panose="020B0503040504020204" pitchFamily="34" charset="0"/>
              </a:rPr>
              <a:t>Основные принципы работы</a:t>
            </a:r>
          </a:p>
        </p:txBody>
      </p:sp>
      <p:sp>
        <p:nvSpPr>
          <p:cNvPr id="26" name="Заголовок 7">
            <a:extLst>
              <a:ext uri="{FF2B5EF4-FFF2-40B4-BE49-F238E27FC236}">
                <a16:creationId xmlns:a16="http://schemas.microsoft.com/office/drawing/2014/main" id="{37FAC3C7-FAB4-C61E-94E6-FB09CD4E6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04664"/>
            <a:ext cx="11090275" cy="724269"/>
          </a:xfrm>
        </p:spPr>
        <p:txBody>
          <a:bodyPr>
            <a:normAutofit/>
          </a:bodyPr>
          <a:lstStyle/>
          <a:p>
            <a:r>
              <a:rPr lang="en-US" spc="-50" noProof="0" dirty="0" err="1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Sber</a:t>
            </a:r>
            <a:r>
              <a:rPr lang="en-US" spc="-50" noProof="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 AI Lab - </a:t>
            </a:r>
            <a:r>
              <a:rPr lang="ru-RU" spc="-50" noProof="0" dirty="0">
                <a:solidFill>
                  <a:srgbClr val="FFFFFF"/>
                </a:solidFill>
                <a:latin typeface="SB Sans Display Semibold"/>
                <a:cs typeface="SB Sans Display Semibold"/>
                <a:sym typeface="SB Sans Display Semibold"/>
              </a:rPr>
              <a:t>с</a:t>
            </a:r>
            <a:r>
              <a:rPr kumimoji="0" lang="ru-RU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cs typeface="SB Sans Display Semibold"/>
                <a:sym typeface="SB Sans Display Semibold"/>
              </a:rPr>
              <a:t>оединяем науку и бизнес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ABD3E9-7F6B-70B4-8DB9-3C81A47B4594}"/>
              </a:ext>
            </a:extLst>
          </p:cNvPr>
          <p:cNvSpPr txBox="1"/>
          <p:nvPr/>
        </p:nvSpPr>
        <p:spPr>
          <a:xfrm>
            <a:off x="546704" y="931199"/>
            <a:ext cx="8156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spc="-19">
                <a:solidFill>
                  <a:srgbClr val="FFFFFF"/>
                </a:solidFill>
                <a:latin typeface="SB Sans Text"/>
                <a:ea typeface="SB Sans Text"/>
                <a:cs typeface="SB Sans Text"/>
                <a:sym typeface="SB Sans Text"/>
              </a:defRPr>
            </a:pPr>
            <a:r>
              <a:rPr kumimoji="0" lang="ru-RU" sz="1800" b="0" i="0" u="none" strike="noStrike" kern="1200" cap="none" spc="-1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cs typeface="SB Sans Text Light" panose="020B0303040504020204" pitchFamily="34" charset="77"/>
                <a:sym typeface="SB Sans Text"/>
              </a:rPr>
              <a:t>Оригинальные алгоритмы, модели и технологии для бизнеса</a:t>
            </a:r>
          </a:p>
        </p:txBody>
      </p:sp>
      <p:sp>
        <p:nvSpPr>
          <p:cNvPr id="33" name="Google Shape;445;p1">
            <a:extLst>
              <a:ext uri="{FF2B5EF4-FFF2-40B4-BE49-F238E27FC236}">
                <a16:creationId xmlns:a16="http://schemas.microsoft.com/office/drawing/2014/main" id="{77D0BCF7-6E63-3AF9-C191-65E478C10DA7}"/>
              </a:ext>
            </a:extLst>
          </p:cNvPr>
          <p:cNvSpPr/>
          <p:nvPr/>
        </p:nvSpPr>
        <p:spPr>
          <a:xfrm>
            <a:off x="342523" y="4870112"/>
            <a:ext cx="6113054" cy="1770637"/>
          </a:xfrm>
          <a:prstGeom prst="roundRect">
            <a:avLst>
              <a:gd name="adj" fmla="val 6581"/>
            </a:avLst>
          </a:prstGeom>
          <a:solidFill>
            <a:srgbClr val="435751">
              <a:alpha val="28000"/>
            </a:srgbClr>
          </a:solidFill>
          <a:ln>
            <a:noFill/>
          </a:ln>
          <a:effectLst>
            <a:outerShdw blurRad="355600" dist="38100" dir="2700000" algn="tl" rotWithShape="0">
              <a:prstClr val="black">
                <a:alpha val="34000"/>
              </a:prst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 b="0" i="0" u="none" strike="noStrike" cap="none" dirty="0">
              <a:solidFill>
                <a:schemeClr val="lt1"/>
              </a:solidFill>
              <a:latin typeface="SB Sans Display" panose="020B0503040504020204" pitchFamily="34" charset="0"/>
              <a:cs typeface="SB Sans Display" panose="020B0503040504020204" pitchFamily="34" charset="0"/>
              <a:sym typeface="Arial"/>
            </a:endParaRPr>
          </a:p>
        </p:txBody>
      </p:sp>
      <p:sp>
        <p:nvSpPr>
          <p:cNvPr id="32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70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>
          <a:extLst>
            <a:ext uri="{FF2B5EF4-FFF2-40B4-BE49-F238E27FC236}">
              <a16:creationId xmlns:a16="http://schemas.microsoft.com/office/drawing/2014/main" id="{BE1BEBD7-E35D-0E25-CFE5-1FE0CD9F6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">
            <a:extLst>
              <a:ext uri="{FF2B5EF4-FFF2-40B4-BE49-F238E27FC236}">
                <a16:creationId xmlns:a16="http://schemas.microsoft.com/office/drawing/2014/main" id="{5C4C8CFE-54CD-4DAF-A502-637E1637F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863" y="2724845"/>
            <a:ext cx="9217545" cy="259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u-RU" dirty="0"/>
              <a:t>Рекомендательные системы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37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052B6-3B2F-6FCA-550D-548FF3F74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46" y="600607"/>
            <a:ext cx="11090275" cy="724269"/>
          </a:xfrm>
        </p:spPr>
        <p:txBody>
          <a:bodyPr>
            <a:normAutofit/>
          </a:bodyPr>
          <a:lstStyle/>
          <a:p>
            <a:r>
              <a:rPr lang="en-US" kern="0" dirty="0"/>
              <a:t>LLM-KT: </a:t>
            </a:r>
            <a:r>
              <a:rPr lang="ru-RU" kern="0" dirty="0"/>
              <a:t>трансфер знаний</a:t>
            </a:r>
            <a:r>
              <a:rPr lang="en-US" kern="0" dirty="0"/>
              <a:t> LLM</a:t>
            </a:r>
            <a:endParaRPr lang="ru-RU" kern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5DE828-AF30-FE5F-F1B6-AA054B1FC500}"/>
              </a:ext>
            </a:extLst>
          </p:cNvPr>
          <p:cNvSpPr txBox="1"/>
          <p:nvPr/>
        </p:nvSpPr>
        <p:spPr>
          <a:xfrm>
            <a:off x="404722" y="2017738"/>
            <a:ext cx="4870663" cy="175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Blip>
                <a:blip r:embed="rId2"/>
              </a:buBlip>
              <a:defRPr/>
            </a:pPr>
            <a:r>
              <a:rPr lang="en" sz="1400" dirty="0">
                <a:solidFill>
                  <a:schemeClr val="bg1"/>
                </a:solidFill>
                <a:cs typeface="SB Sans Display" panose="020B0503040504020204" pitchFamily="34" charset="0"/>
              </a:rPr>
              <a:t>Generating a user's preference profile using LLM </a:t>
            </a: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</a:rPr>
              <a:t>(«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</a:rPr>
              <a:t>Based on the user's ratings, provide a general summary of their preferences, paying attention to... The response should be organized into several parts...</a:t>
            </a: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</a:rPr>
              <a:t>»)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Blip>
                <a:blip r:embed="rId2"/>
              </a:buBlip>
              <a:defRPr/>
            </a:pP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</a:rPr>
              <a:t>Extract textual embeddings </a:t>
            </a: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</a:rPr>
              <a:t>text-embedding-ada-002</a:t>
            </a: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</a:rPr>
              <a:t>)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Blip>
                <a:blip r:embed="rId2"/>
              </a:buBlip>
              <a:defRPr/>
            </a:pP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</a:rPr>
              <a:t>Multi-task learning of collaborative filtering and reconstruction of profile embeddings</a:t>
            </a:r>
            <a:endParaRPr lang="ru-RU" sz="1400" dirty="0">
              <a:solidFill>
                <a:schemeClr val="bg1"/>
              </a:solidFill>
              <a:cs typeface="SB Sans Display" panose="020B0503040504020204" pitchFamily="34" charset="0"/>
            </a:endParaRPr>
          </a:p>
        </p:txBody>
      </p: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04FFD3E9-CBC9-0C45-BFA1-FE50A5CF5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0800" y="6525343"/>
            <a:ext cx="2700338" cy="196131"/>
          </a:xfrm>
        </p:spPr>
        <p:txBody>
          <a:bodyPr/>
          <a:lstStyle/>
          <a:p>
            <a:fld id="{13BF12D9-FEC3-4EA4-A6E9-E19D26A7ECB9}" type="slidenum">
              <a:rPr lang="en-US" smtClean="0">
                <a:solidFill>
                  <a:schemeClr val="bg1"/>
                </a:solidFill>
              </a:rPr>
              <a:pPr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Google Shape;171;g2a5408f1897_1_0"/>
          <p:cNvSpPr txBox="1"/>
          <p:nvPr/>
        </p:nvSpPr>
        <p:spPr>
          <a:xfrm>
            <a:off x="313101" y="6248359"/>
            <a:ext cx="57828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" sz="1200" dirty="0">
                <a:solidFill>
                  <a:schemeClr val="bg1"/>
                </a:solidFill>
                <a:latin typeface="SB Sans Text (Основной текст)"/>
                <a:ea typeface="Play"/>
                <a:cs typeface="Play"/>
                <a:sym typeface="Play"/>
              </a:rPr>
              <a:t>LLM-KT: A Versatile Framework for Knowledge Transfer from Large Language Models to Collaborative Filtering”,  </a:t>
            </a:r>
            <a:r>
              <a:rPr lang="en" sz="1200" dirty="0" err="1">
                <a:solidFill>
                  <a:schemeClr val="bg1"/>
                </a:solidFill>
                <a:latin typeface="SB Sans Text (Основной текст)"/>
                <a:ea typeface="Play"/>
                <a:cs typeface="Play"/>
                <a:sym typeface="Play"/>
              </a:rPr>
              <a:t>doi</a:t>
            </a:r>
            <a:r>
              <a:rPr lang="en" sz="1200" dirty="0">
                <a:solidFill>
                  <a:schemeClr val="bg1"/>
                </a:solidFill>
                <a:latin typeface="SB Sans Text (Основной текст)"/>
                <a:ea typeface="Play"/>
                <a:cs typeface="Play"/>
                <a:sym typeface="Play"/>
              </a:rPr>
              <a:t>: 10.1109/ICDMW65004.2024.00125</a:t>
            </a:r>
            <a:endParaRPr lang="ru-RU" sz="1200" dirty="0">
              <a:solidFill>
                <a:schemeClr val="bg1"/>
              </a:solidFill>
              <a:latin typeface="SB Sans Text (Основной текст)"/>
              <a:ea typeface="Play"/>
              <a:cs typeface="Play"/>
              <a:sym typeface="Play"/>
            </a:endParaRPr>
          </a:p>
        </p:txBody>
      </p:sp>
      <p:pic>
        <p:nvPicPr>
          <p:cNvPr id="70658" name="Picture 2" descr="C:\Users\avsavchenko\Downloads\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42424" y="27432"/>
            <a:ext cx="2174391" cy="493204"/>
          </a:xfrm>
          <a:prstGeom prst="rect">
            <a:avLst/>
          </a:prstGeom>
          <a:noFill/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2484" y="1741361"/>
            <a:ext cx="6600825" cy="140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Google Shape;371;p4"/>
          <p:cNvSpPr txBox="1"/>
          <p:nvPr/>
        </p:nvSpPr>
        <p:spPr>
          <a:xfrm>
            <a:off x="448259" y="1341919"/>
            <a:ext cx="66972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 err="1">
                <a:solidFill>
                  <a:srgbClr val="4AECAE"/>
                </a:solidFill>
                <a:latin typeface="SB Sans Display" panose="020B0503040504020204" pitchFamily="34" charset="0"/>
                <a:ea typeface="SB Sans Text" panose="020B0503040504020204" pitchFamily="34" charset="0"/>
                <a:cs typeface="SB Sans Display" panose="020B0503040504020204" pitchFamily="34" charset="0"/>
                <a:sym typeface="Play"/>
              </a:rPr>
              <a:t>Колаборативная</a:t>
            </a:r>
            <a:r>
              <a:rPr lang="ru-RU" sz="2000" dirty="0">
                <a:solidFill>
                  <a:srgbClr val="4AECAE"/>
                </a:solidFill>
                <a:latin typeface="SB Sans Display" panose="020B0503040504020204" pitchFamily="34" charset="0"/>
                <a:ea typeface="SB Sans Text" panose="020B0503040504020204" pitchFamily="34" charset="0"/>
                <a:cs typeface="SB Sans Display" panose="020B0503040504020204" pitchFamily="34" charset="0"/>
                <a:sym typeface="Play"/>
              </a:rPr>
              <a:t> фильтрация</a:t>
            </a:r>
            <a:endParaRPr lang="ru-RU" sz="2000" b="1" dirty="0">
              <a:solidFill>
                <a:srgbClr val="1193A2"/>
              </a:solidFill>
              <a:sym typeface="Play"/>
            </a:endParaRPr>
          </a:p>
        </p:txBody>
      </p:sp>
      <p:pic>
        <p:nvPicPr>
          <p:cNvPr id="70660" name="Picture 4" descr="C:\Users\avsavchenko\Downloads\Telegram Desktop\photo_2024-12-17_09-26-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68165" y="3190494"/>
            <a:ext cx="4890008" cy="3667506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5DE828-AF30-FE5F-F1B6-AA054B1FC500}"/>
              </a:ext>
            </a:extLst>
          </p:cNvPr>
          <p:cNvSpPr txBox="1"/>
          <p:nvPr/>
        </p:nvSpPr>
        <p:spPr>
          <a:xfrm>
            <a:off x="470163" y="4779899"/>
            <a:ext cx="5468773" cy="1289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600"/>
              </a:spcBef>
              <a:defRPr/>
            </a:pPr>
            <a:r>
              <a:rPr lang="en-US" sz="2000" dirty="0">
                <a:solidFill>
                  <a:srgbClr val="4AECAE"/>
                </a:solidFill>
                <a:latin typeface="SB Sans Display" panose="020B0503040504020204" pitchFamily="34" charset="0"/>
                <a:ea typeface="SB Sans Text" panose="020B0503040504020204" pitchFamily="34" charset="0"/>
                <a:cs typeface="SB Sans Display" panose="020B0503040504020204" pitchFamily="34" charset="0"/>
              </a:rPr>
              <a:t>Results</a:t>
            </a:r>
            <a:endParaRPr lang="ru-RU" sz="2000" dirty="0">
              <a:solidFill>
                <a:srgbClr val="4AECAE"/>
              </a:solidFill>
              <a:latin typeface="SB Sans Display" panose="020B0503040504020204" pitchFamily="34" charset="0"/>
              <a:ea typeface="SB Sans Text" panose="020B0503040504020204" pitchFamily="34" charset="0"/>
              <a:cs typeface="SB Sans Display" panose="020B0503040504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Blip>
                <a:blip r:embed="rId2"/>
              </a:buBlip>
              <a:defRPr/>
            </a:pPr>
            <a:r>
              <a:rPr lang="en-US" sz="1400" dirty="0">
                <a:solidFill>
                  <a:schemeClr val="bg1"/>
                </a:solidFill>
                <a:cs typeface="SB Sans Display" panose="020B0503040504020204" pitchFamily="34" charset="0"/>
              </a:rPr>
              <a:t>Increased Recall I NDCG I Hits up to</a:t>
            </a:r>
            <a:r>
              <a:rPr lang="ru-RU" sz="1400" dirty="0">
                <a:solidFill>
                  <a:schemeClr val="bg1"/>
                </a:solidFill>
                <a:cs typeface="SB Sans Display" panose="020B0503040504020204" pitchFamily="34" charset="0"/>
              </a:rPr>
              <a:t> 3-20% </a:t>
            </a:r>
            <a:r>
              <a:rPr lang="en" sz="1400" dirty="0">
                <a:solidFill>
                  <a:schemeClr val="bg1"/>
                </a:solidFill>
                <a:cs typeface="SB Sans Display" panose="020B0503040504020204" pitchFamily="34" charset="0"/>
              </a:rPr>
              <a:t>for custom models with text descriptions of products.</a:t>
            </a:r>
            <a:endParaRPr lang="ru-RU" sz="1400" dirty="0">
              <a:solidFill>
                <a:schemeClr val="bg1"/>
              </a:solidFill>
              <a:cs typeface="SB Sans Display" panose="020B0503040504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Blip>
                <a:blip r:embed="rId2"/>
              </a:buBlip>
              <a:defRPr/>
            </a:pPr>
            <a:r>
              <a:rPr lang="en-US" dirty="0">
                <a:solidFill>
                  <a:schemeClr val="bg1"/>
                </a:solidFill>
                <a:cs typeface="SB Sans Display" panose="020B0503040504020204" pitchFamily="34" charset="0"/>
              </a:rPr>
              <a:t>Applied to sequential recommendation (</a:t>
            </a:r>
            <a:r>
              <a:rPr lang="en-US" dirty="0" err="1">
                <a:solidFill>
                  <a:schemeClr val="bg1"/>
                </a:solidFill>
                <a:cs typeface="SB Sans Display" panose="020B0503040504020204" pitchFamily="34" charset="0"/>
              </a:rPr>
              <a:t>SASRec</a:t>
            </a:r>
            <a:r>
              <a:rPr lang="en-US" dirty="0">
                <a:solidFill>
                  <a:schemeClr val="bg1"/>
                </a:solidFill>
                <a:cs typeface="SB Sans Display" panose="020B0503040504020204" pitchFamily="34" charset="0"/>
              </a:rPr>
              <a:t>)</a:t>
            </a:r>
            <a:endParaRPr lang="ru-RU" sz="1400" dirty="0">
              <a:solidFill>
                <a:schemeClr val="bg1"/>
              </a:solidFill>
              <a:cs typeface="SB Sans Display" panose="020B0503040504020204" pitchFamily="34" charset="0"/>
            </a:endParaRPr>
          </a:p>
        </p:txBody>
      </p:sp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43541" y="3817242"/>
            <a:ext cx="3171543" cy="35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33827" y="4225102"/>
            <a:ext cx="3500898" cy="292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5266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56"/>
          <p:cNvSpPr txBox="1">
            <a:spLocks noGrp="1"/>
          </p:cNvSpPr>
          <p:nvPr>
            <p:ph type="title"/>
          </p:nvPr>
        </p:nvSpPr>
        <p:spPr>
          <a:xfrm>
            <a:off x="550863" y="404664"/>
            <a:ext cx="9806400" cy="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ru-RU" dirty="0"/>
              <a:t>Последовательные рекомендации</a:t>
            </a:r>
            <a:endParaRPr dirty="0"/>
          </a:p>
        </p:txBody>
      </p:sp>
      <p:sp>
        <p:nvSpPr>
          <p:cNvPr id="1285" name="Google Shape;1285;p156"/>
          <p:cNvSpPr txBox="1"/>
          <p:nvPr/>
        </p:nvSpPr>
        <p:spPr>
          <a:xfrm>
            <a:off x="845933" y="4132046"/>
            <a:ext cx="3841124" cy="181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67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Рекомендовать продолжение последовательностей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859" marR="0" lvl="0" indent="-2878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8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Банковские транзакции</a:t>
            </a: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859" marR="0" lvl="0" indent="-2878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8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Заказы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859" marR="0" lvl="0" indent="-2878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8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Музыка</a:t>
            </a:r>
            <a:endParaRPr lang="en-US"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7859" marR="0" lvl="0" indent="-2878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867" dirty="0">
                <a:solidFill>
                  <a:schemeClr val="lt1"/>
                </a:solidFill>
              </a:rPr>
              <a:t>…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6" name="Google Shape;1286;p156" descr="Линия со стрелкой: прямо со сплошной заливкой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12901" y="2789287"/>
            <a:ext cx="459400" cy="54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56" descr="Сыр 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0500" y="2748768"/>
            <a:ext cx="623819" cy="62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8" name="Google Shape;1288;p156"/>
          <p:cNvGrpSpPr/>
          <p:nvPr/>
        </p:nvGrpSpPr>
        <p:grpSpPr>
          <a:xfrm>
            <a:off x="524288" y="2517614"/>
            <a:ext cx="4038336" cy="1015622"/>
            <a:chOff x="600277" y="3873763"/>
            <a:chExt cx="7901778" cy="1676313"/>
          </a:xfrm>
        </p:grpSpPr>
        <p:pic>
          <p:nvPicPr>
            <p:cNvPr id="1289" name="Google Shape;1289;p156" descr="Хлеб PNG картина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58212" y="4121192"/>
              <a:ext cx="1538355" cy="862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156" descr="масло на прозрачном фоне • Скачать масло в 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15090" y="4091698"/>
              <a:ext cx="1287361" cy="981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1" name="Google Shape;1291;p156"/>
            <p:cNvSpPr txBox="1"/>
            <p:nvPr/>
          </p:nvSpPr>
          <p:spPr>
            <a:xfrm>
              <a:off x="600277" y="3873763"/>
              <a:ext cx="950999" cy="1676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6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endPara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56"/>
            <p:cNvSpPr txBox="1"/>
            <p:nvPr/>
          </p:nvSpPr>
          <p:spPr>
            <a:xfrm>
              <a:off x="7551056" y="3873763"/>
              <a:ext cx="950999" cy="1676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6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56"/>
            <p:cNvSpPr txBox="1"/>
            <p:nvPr/>
          </p:nvSpPr>
          <p:spPr>
            <a:xfrm>
              <a:off x="2460110" y="4427760"/>
              <a:ext cx="653099" cy="96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</a:t>
              </a:r>
              <a:endPara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56"/>
            <p:cNvSpPr txBox="1"/>
            <p:nvPr/>
          </p:nvSpPr>
          <p:spPr>
            <a:xfrm>
              <a:off x="4048827" y="4427760"/>
              <a:ext cx="653099" cy="96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</a:t>
              </a:r>
              <a:endPara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56"/>
            <p:cNvSpPr txBox="1"/>
            <p:nvPr/>
          </p:nvSpPr>
          <p:spPr>
            <a:xfrm>
              <a:off x="5637537" y="4427760"/>
              <a:ext cx="653099" cy="965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,</a:t>
              </a:r>
              <a:endPara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6" name="Google Shape;1296;p156"/>
          <p:cNvGrpSpPr/>
          <p:nvPr/>
        </p:nvGrpSpPr>
        <p:grpSpPr>
          <a:xfrm>
            <a:off x="5114346" y="2780377"/>
            <a:ext cx="512707" cy="562413"/>
            <a:chOff x="2622618" y="2730836"/>
            <a:chExt cx="657428" cy="608233"/>
          </a:xfrm>
        </p:grpSpPr>
        <p:sp>
          <p:nvSpPr>
            <p:cNvPr id="1297" name="Google Shape;1297;p156"/>
            <p:cNvSpPr/>
            <p:nvPr/>
          </p:nvSpPr>
          <p:spPr>
            <a:xfrm>
              <a:off x="2926733" y="2991719"/>
              <a:ext cx="284734" cy="86464"/>
            </a:xfrm>
            <a:custGeom>
              <a:avLst/>
              <a:gdLst/>
              <a:ahLst/>
              <a:cxnLst/>
              <a:rect l="l" t="t" r="r" b="b"/>
              <a:pathLst>
                <a:path w="884" h="272" extrusionOk="0">
                  <a:moveTo>
                    <a:pt x="618" y="96"/>
                  </a:moveTo>
                  <a:cubicBezTo>
                    <a:pt x="40" y="96"/>
                    <a:pt x="40" y="96"/>
                    <a:pt x="40" y="96"/>
                  </a:cubicBezTo>
                  <a:cubicBezTo>
                    <a:pt x="18" y="96"/>
                    <a:pt x="0" y="114"/>
                    <a:pt x="0" y="136"/>
                  </a:cubicBezTo>
                  <a:cubicBezTo>
                    <a:pt x="0" y="158"/>
                    <a:pt x="18" y="176"/>
                    <a:pt x="40" y="176"/>
                  </a:cubicBezTo>
                  <a:cubicBezTo>
                    <a:pt x="618" y="176"/>
                    <a:pt x="618" y="176"/>
                    <a:pt x="618" y="176"/>
                  </a:cubicBezTo>
                  <a:cubicBezTo>
                    <a:pt x="635" y="232"/>
                    <a:pt x="687" y="272"/>
                    <a:pt x="748" y="272"/>
                  </a:cubicBezTo>
                  <a:cubicBezTo>
                    <a:pt x="823" y="272"/>
                    <a:pt x="884" y="211"/>
                    <a:pt x="884" y="136"/>
                  </a:cubicBezTo>
                  <a:cubicBezTo>
                    <a:pt x="884" y="61"/>
                    <a:pt x="823" y="0"/>
                    <a:pt x="748" y="0"/>
                  </a:cubicBezTo>
                  <a:cubicBezTo>
                    <a:pt x="687" y="0"/>
                    <a:pt x="635" y="41"/>
                    <a:pt x="618" y="96"/>
                  </a:cubicBezTo>
                  <a:close/>
                  <a:moveTo>
                    <a:pt x="804" y="136"/>
                  </a:moveTo>
                  <a:cubicBezTo>
                    <a:pt x="804" y="167"/>
                    <a:pt x="779" y="192"/>
                    <a:pt x="748" y="192"/>
                  </a:cubicBezTo>
                  <a:cubicBezTo>
                    <a:pt x="717" y="192"/>
                    <a:pt x="692" y="167"/>
                    <a:pt x="692" y="136"/>
                  </a:cubicBezTo>
                  <a:cubicBezTo>
                    <a:pt x="692" y="105"/>
                    <a:pt x="717" y="80"/>
                    <a:pt x="748" y="80"/>
                  </a:cubicBezTo>
                  <a:cubicBezTo>
                    <a:pt x="779" y="80"/>
                    <a:pt x="804" y="105"/>
                    <a:pt x="804" y="136"/>
                  </a:cubicBezTo>
                  <a:close/>
                  <a:moveTo>
                    <a:pt x="804" y="136"/>
                  </a:moveTo>
                  <a:cubicBezTo>
                    <a:pt x="804" y="136"/>
                    <a:pt x="804" y="136"/>
                    <a:pt x="804" y="1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56"/>
            <p:cNvSpPr/>
            <p:nvPr/>
          </p:nvSpPr>
          <p:spPr>
            <a:xfrm>
              <a:off x="2622618" y="2730836"/>
              <a:ext cx="657428" cy="608233"/>
            </a:xfrm>
            <a:custGeom>
              <a:avLst/>
              <a:gdLst/>
              <a:ahLst/>
              <a:cxnLst/>
              <a:rect l="l" t="t" r="r" b="b"/>
              <a:pathLst>
                <a:path w="2048" h="1888" extrusionOk="0">
                  <a:moveTo>
                    <a:pt x="1896" y="1560"/>
                  </a:moveTo>
                  <a:cubicBezTo>
                    <a:pt x="1826" y="1560"/>
                    <a:pt x="1767" y="1608"/>
                    <a:pt x="1749" y="1672"/>
                  </a:cubicBezTo>
                  <a:cubicBezTo>
                    <a:pt x="1596" y="1672"/>
                    <a:pt x="1596" y="1672"/>
                    <a:pt x="1596" y="1672"/>
                  </a:cubicBezTo>
                  <a:cubicBezTo>
                    <a:pt x="1448" y="1524"/>
                    <a:pt x="1448" y="1524"/>
                    <a:pt x="1448" y="1524"/>
                  </a:cubicBezTo>
                  <a:cubicBezTo>
                    <a:pt x="1441" y="1517"/>
                    <a:pt x="1430" y="1512"/>
                    <a:pt x="1420" y="1512"/>
                  </a:cubicBezTo>
                  <a:cubicBezTo>
                    <a:pt x="1104" y="1512"/>
                    <a:pt x="1104" y="1512"/>
                    <a:pt x="1104" y="1512"/>
                  </a:cubicBezTo>
                  <a:cubicBezTo>
                    <a:pt x="1104" y="1395"/>
                    <a:pt x="1104" y="1395"/>
                    <a:pt x="1104" y="1395"/>
                  </a:cubicBezTo>
                  <a:cubicBezTo>
                    <a:pt x="1168" y="1377"/>
                    <a:pt x="1216" y="1318"/>
                    <a:pt x="1216" y="1248"/>
                  </a:cubicBezTo>
                  <a:cubicBezTo>
                    <a:pt x="1216" y="1165"/>
                    <a:pt x="1148" y="1096"/>
                    <a:pt x="1064" y="1096"/>
                  </a:cubicBezTo>
                  <a:cubicBezTo>
                    <a:pt x="980" y="1096"/>
                    <a:pt x="912" y="1165"/>
                    <a:pt x="912" y="1248"/>
                  </a:cubicBezTo>
                  <a:cubicBezTo>
                    <a:pt x="912" y="1318"/>
                    <a:pt x="959" y="1377"/>
                    <a:pt x="1024" y="1395"/>
                  </a:cubicBezTo>
                  <a:cubicBezTo>
                    <a:pt x="1024" y="1580"/>
                    <a:pt x="1024" y="1580"/>
                    <a:pt x="1024" y="1580"/>
                  </a:cubicBezTo>
                  <a:cubicBezTo>
                    <a:pt x="1024" y="1706"/>
                    <a:pt x="921" y="1808"/>
                    <a:pt x="795" y="1808"/>
                  </a:cubicBezTo>
                  <a:cubicBezTo>
                    <a:pt x="708" y="1808"/>
                    <a:pt x="629" y="1759"/>
                    <a:pt x="591" y="1681"/>
                  </a:cubicBezTo>
                  <a:cubicBezTo>
                    <a:pt x="647" y="1658"/>
                    <a:pt x="697" y="1618"/>
                    <a:pt x="733" y="1566"/>
                  </a:cubicBezTo>
                  <a:cubicBezTo>
                    <a:pt x="745" y="1548"/>
                    <a:pt x="740" y="1523"/>
                    <a:pt x="722" y="1511"/>
                  </a:cubicBezTo>
                  <a:cubicBezTo>
                    <a:pt x="704" y="1498"/>
                    <a:pt x="679" y="1503"/>
                    <a:pt x="667" y="1521"/>
                  </a:cubicBezTo>
                  <a:cubicBezTo>
                    <a:pt x="622" y="1586"/>
                    <a:pt x="549" y="1624"/>
                    <a:pt x="471" y="1624"/>
                  </a:cubicBezTo>
                  <a:cubicBezTo>
                    <a:pt x="341" y="1624"/>
                    <a:pt x="235" y="1518"/>
                    <a:pt x="235" y="1388"/>
                  </a:cubicBezTo>
                  <a:cubicBezTo>
                    <a:pt x="235" y="1337"/>
                    <a:pt x="250" y="1290"/>
                    <a:pt x="279" y="1249"/>
                  </a:cubicBezTo>
                  <a:cubicBezTo>
                    <a:pt x="312" y="1242"/>
                    <a:pt x="342" y="1228"/>
                    <a:pt x="369" y="1208"/>
                  </a:cubicBezTo>
                  <a:cubicBezTo>
                    <a:pt x="395" y="1228"/>
                    <a:pt x="427" y="1239"/>
                    <a:pt x="462" y="1239"/>
                  </a:cubicBezTo>
                  <a:cubicBezTo>
                    <a:pt x="548" y="1239"/>
                    <a:pt x="618" y="1170"/>
                    <a:pt x="618" y="1084"/>
                  </a:cubicBezTo>
                  <a:cubicBezTo>
                    <a:pt x="618" y="998"/>
                    <a:pt x="548" y="929"/>
                    <a:pt x="462" y="929"/>
                  </a:cubicBezTo>
                  <a:cubicBezTo>
                    <a:pt x="377" y="929"/>
                    <a:pt x="307" y="998"/>
                    <a:pt x="307" y="1084"/>
                  </a:cubicBezTo>
                  <a:cubicBezTo>
                    <a:pt x="307" y="1106"/>
                    <a:pt x="312" y="1126"/>
                    <a:pt x="320" y="1145"/>
                  </a:cubicBezTo>
                  <a:cubicBezTo>
                    <a:pt x="294" y="1164"/>
                    <a:pt x="263" y="1174"/>
                    <a:pt x="230" y="1174"/>
                  </a:cubicBezTo>
                  <a:cubicBezTo>
                    <a:pt x="147" y="1174"/>
                    <a:pt x="80" y="1107"/>
                    <a:pt x="80" y="1024"/>
                  </a:cubicBezTo>
                  <a:cubicBezTo>
                    <a:pt x="80" y="740"/>
                    <a:pt x="80" y="740"/>
                    <a:pt x="80" y="740"/>
                  </a:cubicBezTo>
                  <a:cubicBezTo>
                    <a:pt x="80" y="657"/>
                    <a:pt x="147" y="590"/>
                    <a:pt x="230" y="590"/>
                  </a:cubicBezTo>
                  <a:cubicBezTo>
                    <a:pt x="277" y="590"/>
                    <a:pt x="320" y="611"/>
                    <a:pt x="349" y="648"/>
                  </a:cubicBezTo>
                  <a:cubicBezTo>
                    <a:pt x="363" y="665"/>
                    <a:pt x="388" y="668"/>
                    <a:pt x="405" y="654"/>
                  </a:cubicBezTo>
                  <a:cubicBezTo>
                    <a:pt x="422" y="641"/>
                    <a:pt x="425" y="616"/>
                    <a:pt x="412" y="598"/>
                  </a:cubicBezTo>
                  <a:cubicBezTo>
                    <a:pt x="389" y="569"/>
                    <a:pt x="360" y="546"/>
                    <a:pt x="327" y="531"/>
                  </a:cubicBezTo>
                  <a:cubicBezTo>
                    <a:pt x="306" y="505"/>
                    <a:pt x="294" y="473"/>
                    <a:pt x="294" y="439"/>
                  </a:cubicBezTo>
                  <a:cubicBezTo>
                    <a:pt x="294" y="360"/>
                    <a:pt x="359" y="295"/>
                    <a:pt x="439" y="295"/>
                  </a:cubicBezTo>
                  <a:cubicBezTo>
                    <a:pt x="460" y="295"/>
                    <a:pt x="481" y="300"/>
                    <a:pt x="501" y="309"/>
                  </a:cubicBezTo>
                  <a:cubicBezTo>
                    <a:pt x="503" y="350"/>
                    <a:pt x="519" y="390"/>
                    <a:pt x="545" y="422"/>
                  </a:cubicBezTo>
                  <a:cubicBezTo>
                    <a:pt x="539" y="438"/>
                    <a:pt x="535" y="456"/>
                    <a:pt x="535" y="474"/>
                  </a:cubicBezTo>
                  <a:cubicBezTo>
                    <a:pt x="535" y="554"/>
                    <a:pt x="601" y="620"/>
                    <a:pt x="682" y="620"/>
                  </a:cubicBezTo>
                  <a:cubicBezTo>
                    <a:pt x="763" y="620"/>
                    <a:pt x="828" y="554"/>
                    <a:pt x="828" y="474"/>
                  </a:cubicBezTo>
                  <a:cubicBezTo>
                    <a:pt x="828" y="393"/>
                    <a:pt x="763" y="327"/>
                    <a:pt x="682" y="327"/>
                  </a:cubicBezTo>
                  <a:cubicBezTo>
                    <a:pt x="650" y="327"/>
                    <a:pt x="620" y="338"/>
                    <a:pt x="596" y="355"/>
                  </a:cubicBezTo>
                  <a:cubicBezTo>
                    <a:pt x="586" y="337"/>
                    <a:pt x="580" y="316"/>
                    <a:pt x="580" y="294"/>
                  </a:cubicBezTo>
                  <a:cubicBezTo>
                    <a:pt x="580" y="288"/>
                    <a:pt x="580" y="288"/>
                    <a:pt x="580" y="288"/>
                  </a:cubicBezTo>
                  <a:cubicBezTo>
                    <a:pt x="580" y="286"/>
                    <a:pt x="580" y="285"/>
                    <a:pt x="580" y="283"/>
                  </a:cubicBezTo>
                  <a:cubicBezTo>
                    <a:pt x="581" y="171"/>
                    <a:pt x="673" y="80"/>
                    <a:pt x="785" y="80"/>
                  </a:cubicBezTo>
                  <a:cubicBezTo>
                    <a:pt x="819" y="80"/>
                    <a:pt x="819" y="80"/>
                    <a:pt x="819" y="80"/>
                  </a:cubicBezTo>
                  <a:cubicBezTo>
                    <a:pt x="932" y="80"/>
                    <a:pt x="1024" y="172"/>
                    <a:pt x="1024" y="285"/>
                  </a:cubicBezTo>
                  <a:cubicBezTo>
                    <a:pt x="1024" y="494"/>
                    <a:pt x="1024" y="494"/>
                    <a:pt x="1024" y="494"/>
                  </a:cubicBezTo>
                  <a:cubicBezTo>
                    <a:pt x="959" y="511"/>
                    <a:pt x="912" y="570"/>
                    <a:pt x="912" y="640"/>
                  </a:cubicBezTo>
                  <a:cubicBezTo>
                    <a:pt x="912" y="724"/>
                    <a:pt x="980" y="792"/>
                    <a:pt x="1064" y="792"/>
                  </a:cubicBezTo>
                  <a:cubicBezTo>
                    <a:pt x="1148" y="792"/>
                    <a:pt x="1216" y="724"/>
                    <a:pt x="1216" y="640"/>
                  </a:cubicBezTo>
                  <a:cubicBezTo>
                    <a:pt x="1216" y="570"/>
                    <a:pt x="1168" y="511"/>
                    <a:pt x="1104" y="494"/>
                  </a:cubicBezTo>
                  <a:cubicBezTo>
                    <a:pt x="1104" y="376"/>
                    <a:pt x="1104" y="376"/>
                    <a:pt x="1104" y="376"/>
                  </a:cubicBezTo>
                  <a:cubicBezTo>
                    <a:pt x="1420" y="376"/>
                    <a:pt x="1420" y="376"/>
                    <a:pt x="1420" y="376"/>
                  </a:cubicBezTo>
                  <a:cubicBezTo>
                    <a:pt x="1430" y="376"/>
                    <a:pt x="1441" y="372"/>
                    <a:pt x="1448" y="365"/>
                  </a:cubicBezTo>
                  <a:cubicBezTo>
                    <a:pt x="1596" y="217"/>
                    <a:pt x="1596" y="217"/>
                    <a:pt x="1596" y="217"/>
                  </a:cubicBezTo>
                  <a:cubicBezTo>
                    <a:pt x="1749" y="216"/>
                    <a:pt x="1749" y="216"/>
                    <a:pt x="1749" y="216"/>
                  </a:cubicBezTo>
                  <a:cubicBezTo>
                    <a:pt x="1767" y="281"/>
                    <a:pt x="1826" y="328"/>
                    <a:pt x="1896" y="328"/>
                  </a:cubicBezTo>
                  <a:cubicBezTo>
                    <a:pt x="1980" y="328"/>
                    <a:pt x="2048" y="260"/>
                    <a:pt x="2048" y="176"/>
                  </a:cubicBezTo>
                  <a:cubicBezTo>
                    <a:pt x="2048" y="93"/>
                    <a:pt x="1980" y="24"/>
                    <a:pt x="1896" y="24"/>
                  </a:cubicBezTo>
                  <a:cubicBezTo>
                    <a:pt x="1826" y="24"/>
                    <a:pt x="1767" y="72"/>
                    <a:pt x="1749" y="136"/>
                  </a:cubicBezTo>
                  <a:cubicBezTo>
                    <a:pt x="1579" y="137"/>
                    <a:pt x="1579" y="137"/>
                    <a:pt x="1579" y="137"/>
                  </a:cubicBezTo>
                  <a:cubicBezTo>
                    <a:pt x="1569" y="137"/>
                    <a:pt x="1559" y="141"/>
                    <a:pt x="1551" y="148"/>
                  </a:cubicBezTo>
                  <a:cubicBezTo>
                    <a:pt x="1403" y="296"/>
                    <a:pt x="1403" y="296"/>
                    <a:pt x="1403" y="296"/>
                  </a:cubicBezTo>
                  <a:cubicBezTo>
                    <a:pt x="1104" y="296"/>
                    <a:pt x="1104" y="296"/>
                    <a:pt x="1104" y="296"/>
                  </a:cubicBezTo>
                  <a:cubicBezTo>
                    <a:pt x="1104" y="285"/>
                    <a:pt x="1104" y="285"/>
                    <a:pt x="1104" y="285"/>
                  </a:cubicBezTo>
                  <a:cubicBezTo>
                    <a:pt x="1104" y="128"/>
                    <a:pt x="976" y="0"/>
                    <a:pt x="819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648" y="0"/>
                    <a:pt x="534" y="97"/>
                    <a:pt x="506" y="225"/>
                  </a:cubicBezTo>
                  <a:cubicBezTo>
                    <a:pt x="485" y="218"/>
                    <a:pt x="462" y="215"/>
                    <a:pt x="439" y="215"/>
                  </a:cubicBezTo>
                  <a:cubicBezTo>
                    <a:pt x="315" y="215"/>
                    <a:pt x="214" y="316"/>
                    <a:pt x="214" y="439"/>
                  </a:cubicBezTo>
                  <a:cubicBezTo>
                    <a:pt x="214" y="464"/>
                    <a:pt x="218" y="487"/>
                    <a:pt x="226" y="510"/>
                  </a:cubicBezTo>
                  <a:cubicBezTo>
                    <a:pt x="101" y="513"/>
                    <a:pt x="0" y="615"/>
                    <a:pt x="0" y="74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1136"/>
                    <a:pt x="80" y="1229"/>
                    <a:pt x="186" y="1250"/>
                  </a:cubicBezTo>
                  <a:cubicBezTo>
                    <a:pt x="166" y="1293"/>
                    <a:pt x="155" y="1340"/>
                    <a:pt x="155" y="1388"/>
                  </a:cubicBezTo>
                  <a:cubicBezTo>
                    <a:pt x="155" y="1562"/>
                    <a:pt x="297" y="1704"/>
                    <a:pt x="471" y="1704"/>
                  </a:cubicBezTo>
                  <a:cubicBezTo>
                    <a:pt x="485" y="1704"/>
                    <a:pt x="499" y="1703"/>
                    <a:pt x="512" y="1702"/>
                  </a:cubicBezTo>
                  <a:cubicBezTo>
                    <a:pt x="513" y="1705"/>
                    <a:pt x="513" y="1705"/>
                    <a:pt x="513" y="1705"/>
                  </a:cubicBezTo>
                  <a:cubicBezTo>
                    <a:pt x="563" y="1816"/>
                    <a:pt x="673" y="1888"/>
                    <a:pt x="795" y="1888"/>
                  </a:cubicBezTo>
                  <a:cubicBezTo>
                    <a:pt x="961" y="1888"/>
                    <a:pt x="1097" y="1757"/>
                    <a:pt x="1103" y="1592"/>
                  </a:cubicBezTo>
                  <a:cubicBezTo>
                    <a:pt x="1403" y="1592"/>
                    <a:pt x="1403" y="1592"/>
                    <a:pt x="1403" y="1592"/>
                  </a:cubicBezTo>
                  <a:cubicBezTo>
                    <a:pt x="1551" y="1740"/>
                    <a:pt x="1551" y="1740"/>
                    <a:pt x="1551" y="1740"/>
                  </a:cubicBezTo>
                  <a:cubicBezTo>
                    <a:pt x="1559" y="1748"/>
                    <a:pt x="1569" y="1752"/>
                    <a:pt x="1579" y="1752"/>
                  </a:cubicBezTo>
                  <a:cubicBezTo>
                    <a:pt x="1749" y="1752"/>
                    <a:pt x="1749" y="1752"/>
                    <a:pt x="1749" y="1752"/>
                  </a:cubicBezTo>
                  <a:cubicBezTo>
                    <a:pt x="1767" y="1817"/>
                    <a:pt x="1826" y="1864"/>
                    <a:pt x="1896" y="1864"/>
                  </a:cubicBezTo>
                  <a:cubicBezTo>
                    <a:pt x="1980" y="1864"/>
                    <a:pt x="2048" y="1796"/>
                    <a:pt x="2048" y="1712"/>
                  </a:cubicBezTo>
                  <a:cubicBezTo>
                    <a:pt x="2048" y="1629"/>
                    <a:pt x="1980" y="1560"/>
                    <a:pt x="1896" y="1560"/>
                  </a:cubicBezTo>
                  <a:close/>
                  <a:moveTo>
                    <a:pt x="1896" y="104"/>
                  </a:moveTo>
                  <a:cubicBezTo>
                    <a:pt x="1935" y="104"/>
                    <a:pt x="1968" y="137"/>
                    <a:pt x="1968" y="176"/>
                  </a:cubicBezTo>
                  <a:cubicBezTo>
                    <a:pt x="1968" y="216"/>
                    <a:pt x="1935" y="248"/>
                    <a:pt x="1896" y="248"/>
                  </a:cubicBezTo>
                  <a:cubicBezTo>
                    <a:pt x="1856" y="248"/>
                    <a:pt x="1824" y="216"/>
                    <a:pt x="1824" y="176"/>
                  </a:cubicBezTo>
                  <a:cubicBezTo>
                    <a:pt x="1824" y="137"/>
                    <a:pt x="1856" y="104"/>
                    <a:pt x="1896" y="104"/>
                  </a:cubicBezTo>
                  <a:close/>
                  <a:moveTo>
                    <a:pt x="1136" y="640"/>
                  </a:moveTo>
                  <a:cubicBezTo>
                    <a:pt x="1136" y="680"/>
                    <a:pt x="1103" y="712"/>
                    <a:pt x="1064" y="712"/>
                  </a:cubicBezTo>
                  <a:cubicBezTo>
                    <a:pt x="1024" y="712"/>
                    <a:pt x="992" y="680"/>
                    <a:pt x="992" y="640"/>
                  </a:cubicBezTo>
                  <a:cubicBezTo>
                    <a:pt x="992" y="601"/>
                    <a:pt x="1024" y="568"/>
                    <a:pt x="1064" y="568"/>
                  </a:cubicBezTo>
                  <a:cubicBezTo>
                    <a:pt x="1103" y="568"/>
                    <a:pt x="1136" y="601"/>
                    <a:pt x="1136" y="640"/>
                  </a:cubicBezTo>
                  <a:close/>
                  <a:moveTo>
                    <a:pt x="682" y="407"/>
                  </a:moveTo>
                  <a:cubicBezTo>
                    <a:pt x="718" y="407"/>
                    <a:pt x="748" y="437"/>
                    <a:pt x="748" y="474"/>
                  </a:cubicBezTo>
                  <a:cubicBezTo>
                    <a:pt x="748" y="510"/>
                    <a:pt x="718" y="540"/>
                    <a:pt x="682" y="540"/>
                  </a:cubicBezTo>
                  <a:cubicBezTo>
                    <a:pt x="645" y="540"/>
                    <a:pt x="615" y="510"/>
                    <a:pt x="615" y="474"/>
                  </a:cubicBezTo>
                  <a:cubicBezTo>
                    <a:pt x="615" y="437"/>
                    <a:pt x="645" y="407"/>
                    <a:pt x="682" y="407"/>
                  </a:cubicBezTo>
                  <a:close/>
                  <a:moveTo>
                    <a:pt x="462" y="1009"/>
                  </a:moveTo>
                  <a:cubicBezTo>
                    <a:pt x="504" y="1009"/>
                    <a:pt x="538" y="1042"/>
                    <a:pt x="538" y="1084"/>
                  </a:cubicBezTo>
                  <a:cubicBezTo>
                    <a:pt x="538" y="1125"/>
                    <a:pt x="504" y="1159"/>
                    <a:pt x="462" y="1159"/>
                  </a:cubicBezTo>
                  <a:cubicBezTo>
                    <a:pt x="421" y="1159"/>
                    <a:pt x="387" y="1125"/>
                    <a:pt x="387" y="1084"/>
                  </a:cubicBezTo>
                  <a:cubicBezTo>
                    <a:pt x="387" y="1042"/>
                    <a:pt x="421" y="1009"/>
                    <a:pt x="462" y="1009"/>
                  </a:cubicBezTo>
                  <a:close/>
                  <a:moveTo>
                    <a:pt x="992" y="1248"/>
                  </a:moveTo>
                  <a:cubicBezTo>
                    <a:pt x="992" y="1209"/>
                    <a:pt x="1024" y="1176"/>
                    <a:pt x="1064" y="1176"/>
                  </a:cubicBezTo>
                  <a:cubicBezTo>
                    <a:pt x="1103" y="1176"/>
                    <a:pt x="1136" y="1209"/>
                    <a:pt x="1136" y="1248"/>
                  </a:cubicBezTo>
                  <a:cubicBezTo>
                    <a:pt x="1136" y="1288"/>
                    <a:pt x="1103" y="1320"/>
                    <a:pt x="1064" y="1320"/>
                  </a:cubicBezTo>
                  <a:cubicBezTo>
                    <a:pt x="1024" y="1320"/>
                    <a:pt x="992" y="1288"/>
                    <a:pt x="992" y="1248"/>
                  </a:cubicBezTo>
                  <a:close/>
                  <a:moveTo>
                    <a:pt x="1896" y="1784"/>
                  </a:moveTo>
                  <a:cubicBezTo>
                    <a:pt x="1856" y="1784"/>
                    <a:pt x="1824" y="1752"/>
                    <a:pt x="1824" y="1712"/>
                  </a:cubicBezTo>
                  <a:cubicBezTo>
                    <a:pt x="1824" y="1673"/>
                    <a:pt x="1856" y="1640"/>
                    <a:pt x="1896" y="1640"/>
                  </a:cubicBezTo>
                  <a:cubicBezTo>
                    <a:pt x="1935" y="1640"/>
                    <a:pt x="1968" y="1673"/>
                    <a:pt x="1968" y="1712"/>
                  </a:cubicBezTo>
                  <a:cubicBezTo>
                    <a:pt x="1968" y="1752"/>
                    <a:pt x="1935" y="1784"/>
                    <a:pt x="1896" y="1784"/>
                  </a:cubicBezTo>
                  <a:close/>
                  <a:moveTo>
                    <a:pt x="1896" y="1784"/>
                  </a:moveTo>
                  <a:cubicBezTo>
                    <a:pt x="1896" y="1784"/>
                    <a:pt x="1896" y="1784"/>
                    <a:pt x="1896" y="178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56"/>
            <p:cNvSpPr/>
            <p:nvPr/>
          </p:nvSpPr>
          <p:spPr>
            <a:xfrm>
              <a:off x="2868594" y="3021534"/>
              <a:ext cx="26834" cy="26834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2" y="12"/>
                  </a:moveTo>
                  <a:cubicBezTo>
                    <a:pt x="5" y="20"/>
                    <a:pt x="0" y="30"/>
                    <a:pt x="0" y="40"/>
                  </a:cubicBezTo>
                  <a:cubicBezTo>
                    <a:pt x="0" y="51"/>
                    <a:pt x="5" y="61"/>
                    <a:pt x="12" y="69"/>
                  </a:cubicBezTo>
                  <a:cubicBezTo>
                    <a:pt x="19" y="76"/>
                    <a:pt x="30" y="80"/>
                    <a:pt x="40" y="80"/>
                  </a:cubicBezTo>
                  <a:cubicBezTo>
                    <a:pt x="51" y="80"/>
                    <a:pt x="61" y="76"/>
                    <a:pt x="69" y="69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30"/>
                    <a:pt x="76" y="20"/>
                    <a:pt x="69" y="12"/>
                  </a:cubicBezTo>
                  <a:cubicBezTo>
                    <a:pt x="61" y="5"/>
                    <a:pt x="51" y="0"/>
                    <a:pt x="40" y="0"/>
                  </a:cubicBezTo>
                  <a:cubicBezTo>
                    <a:pt x="30" y="0"/>
                    <a:pt x="19" y="5"/>
                    <a:pt x="12" y="12"/>
                  </a:cubicBezTo>
                  <a:close/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0" name="Google Shape;1300;p156" descr="Линия со стрелкой: прямо со сплошной заливкой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457357" y="2789287"/>
            <a:ext cx="459400" cy="544661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56"/>
          <p:cNvSpPr/>
          <p:nvPr/>
        </p:nvSpPr>
        <p:spPr>
          <a:xfrm rot="410312">
            <a:off x="5464560" y="1105701"/>
            <a:ext cx="1716612" cy="1285513"/>
          </a:xfrm>
          <a:prstGeom prst="cloudCallout">
            <a:avLst>
              <a:gd name="adj1" fmla="val -47502"/>
              <a:gd name="adj2" fmla="val 78812"/>
            </a:avLst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2" name="Google Shape;1302;p156" descr="Прозрачный бутерброд - PNG 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457538">
            <a:off x="5810661" y="1285572"/>
            <a:ext cx="1024145" cy="886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5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04850" y="2632244"/>
            <a:ext cx="806723" cy="6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5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2826580">
            <a:off x="3357426" y="2523362"/>
            <a:ext cx="563425" cy="828792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56"/>
          <p:cNvSpPr txBox="1"/>
          <p:nvPr/>
        </p:nvSpPr>
        <p:spPr>
          <a:xfrm>
            <a:off x="7594929" y="3458842"/>
            <a:ext cx="4296800" cy="110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 b="0" i="0" u="none" strike="noStrike" cap="none" dirty="0" err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RePlay</a:t>
            </a:r>
            <a:r>
              <a:rPr lang="en-US" sz="1867" b="0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-RU" sz="1867" b="0" i="0" u="none" strike="noStrike" cap="none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основная библиотека Сбера для рекомендательных систем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67" b="0" i="0" u="sng" strike="noStrike" cap="none" dirty="0">
                <a:solidFill>
                  <a:srgbClr val="00FEFE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" sz="1867" b="0" i="0" u="sng" strike="noStrike" cap="none" dirty="0" err="1">
                <a:solidFill>
                  <a:srgbClr val="00FEFE"/>
                </a:solidFill>
                <a:latin typeface="Arial"/>
                <a:ea typeface="Arial"/>
                <a:cs typeface="Arial"/>
                <a:sym typeface="Arial"/>
              </a:rPr>
              <a:t>github.com</a:t>
            </a:r>
            <a:r>
              <a:rPr lang="en" sz="1867" b="0" i="0" u="sng" strike="noStrike" cap="none" dirty="0">
                <a:solidFill>
                  <a:srgbClr val="00FEFE"/>
                </a:solidFill>
                <a:latin typeface="Arial"/>
                <a:ea typeface="Arial"/>
                <a:cs typeface="Arial"/>
                <a:sym typeface="Arial"/>
              </a:rPr>
              <a:t>/sb-ai-lab/</a:t>
            </a:r>
            <a:r>
              <a:rPr lang="en" sz="1867" b="0" i="0" u="sng" strike="noStrike" cap="none" dirty="0" err="1">
                <a:solidFill>
                  <a:srgbClr val="00FEFE"/>
                </a:solidFill>
                <a:latin typeface="Arial"/>
                <a:ea typeface="Arial"/>
                <a:cs typeface="Arial"/>
                <a:sym typeface="Arial"/>
              </a:rPr>
              <a:t>RePlay</a:t>
            </a:r>
            <a:r>
              <a:rPr lang="ru-RU" sz="1867" b="0" i="0" u="none" strike="noStrike" cap="none" dirty="0">
                <a:solidFill>
                  <a:srgbClr val="00FEF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156"/>
          <p:cNvSpPr txBox="1">
            <a:spLocks noGrp="1"/>
          </p:cNvSpPr>
          <p:nvPr>
            <p:ph type="sldNum" idx="12"/>
          </p:nvPr>
        </p:nvSpPr>
        <p:spPr>
          <a:xfrm>
            <a:off x="8940800" y="6444368"/>
            <a:ext cx="2700400" cy="1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-RU"/>
              <a:t>42</a:t>
            </a:fld>
            <a:endParaRPr/>
          </a:p>
        </p:txBody>
      </p:sp>
      <p:sp>
        <p:nvSpPr>
          <p:cNvPr id="2" name="Google Shape;1258;p155">
            <a:extLst>
              <a:ext uri="{FF2B5EF4-FFF2-40B4-BE49-F238E27FC236}">
                <a16:creationId xmlns:a16="http://schemas.microsoft.com/office/drawing/2014/main" id="{0BE3730C-3B97-F89F-54CE-C37CF22EB048}"/>
              </a:ext>
            </a:extLst>
          </p:cNvPr>
          <p:cNvSpPr txBox="1"/>
          <p:nvPr/>
        </p:nvSpPr>
        <p:spPr>
          <a:xfrm>
            <a:off x="8435444" y="6002560"/>
            <a:ext cx="2474400" cy="769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Collaboration of </a:t>
            </a:r>
            <a:endParaRPr sz="14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67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Sber</a:t>
            </a:r>
            <a:r>
              <a:rPr lang="ru-RU" sz="14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AI Lab </a:t>
            </a:r>
            <a:r>
              <a:rPr lang="en-US" sz="14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14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67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Sber</a:t>
            </a:r>
            <a:r>
              <a:rPr lang="ru-RU" sz="1467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67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AmazMe</a:t>
            </a:r>
            <a:endParaRPr sz="14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1259;p155">
            <a:extLst>
              <a:ext uri="{FF2B5EF4-FFF2-40B4-BE49-F238E27FC236}">
                <a16:creationId xmlns:a16="http://schemas.microsoft.com/office/drawing/2014/main" id="{4659140C-A6F4-5854-284F-6A3F92976DB3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008025" y="4657324"/>
            <a:ext cx="1304601" cy="1328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8115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6"/>
          <p:cNvSpPr txBox="1">
            <a:spLocks noGrp="1"/>
          </p:cNvSpPr>
          <p:nvPr>
            <p:ph type="title"/>
          </p:nvPr>
        </p:nvSpPr>
        <p:spPr>
          <a:xfrm>
            <a:off x="587336" y="328336"/>
            <a:ext cx="11090400" cy="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30"/>
              <a:buNone/>
            </a:pPr>
            <a:r>
              <a:rPr lang="en-US" dirty="0" err="1"/>
              <a:t>eSASRec</a:t>
            </a:r>
            <a:r>
              <a:rPr lang="en-US" dirty="0"/>
              <a:t>: </a:t>
            </a:r>
            <a:r>
              <a:rPr lang="ru-RU" dirty="0"/>
              <a:t>модульные модификации </a:t>
            </a:r>
            <a:r>
              <a:rPr lang="en-US" dirty="0" err="1"/>
              <a:t>SASRec</a:t>
            </a:r>
            <a:endParaRPr dirty="0"/>
          </a:p>
        </p:txBody>
      </p:sp>
      <p:sp>
        <p:nvSpPr>
          <p:cNvPr id="521" name="Google Shape;521;p96"/>
          <p:cNvSpPr txBox="1">
            <a:spLocks noGrp="1"/>
          </p:cNvSpPr>
          <p:nvPr>
            <p:ph type="sldNum" idx="12"/>
          </p:nvPr>
        </p:nvSpPr>
        <p:spPr>
          <a:xfrm>
            <a:off x="8940800" y="6444368"/>
            <a:ext cx="2700400" cy="1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ru-RU"/>
              <a:t>43</a:t>
            </a:fld>
            <a:endParaRPr/>
          </a:p>
        </p:txBody>
      </p:sp>
      <p:sp>
        <p:nvSpPr>
          <p:cNvPr id="2" name="Google Shape;307;g36c5189c775_2_3">
            <a:extLst>
              <a:ext uri="{FF2B5EF4-FFF2-40B4-BE49-F238E27FC236}">
                <a16:creationId xmlns:a16="http://schemas.microsoft.com/office/drawing/2014/main" id="{54BBF60A-88EA-D2A9-E810-3D853F0C5C96}"/>
              </a:ext>
            </a:extLst>
          </p:cNvPr>
          <p:cNvSpPr txBox="1"/>
          <p:nvPr/>
        </p:nvSpPr>
        <p:spPr>
          <a:xfrm>
            <a:off x="587337" y="967676"/>
            <a:ext cx="4531074" cy="255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Blip>
                <a:blip r:embed="rId3"/>
              </a:buBlip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Loss: Sampled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endParaRPr lang="ru-RU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Blip>
                <a:blip r:embed="rId3"/>
              </a:buBlip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objective</a:t>
            </a:r>
            <a:r>
              <a:rPr lang="ru-RU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Shifted Sequence </a:t>
            </a:r>
            <a:r>
              <a:rPr lang="ru-RU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 </a:t>
            </a:r>
            <a:r>
              <a:rPr lang="en-US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SASRec</a:t>
            </a:r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Blip>
                <a:blip r:embed="rId3"/>
              </a:buBlip>
              <a:tabLst/>
              <a:defRPr/>
            </a:pPr>
            <a:r>
              <a:rPr lang="ru-RU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Модель: слои трансформера </a:t>
            </a:r>
            <a:r>
              <a:rPr lang="en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SASRec</a:t>
            </a:r>
            <a:r>
              <a:rPr lang="e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заменяют на </a:t>
            </a:r>
            <a:r>
              <a:rPr lang="e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Gating skip-connection from </a:t>
            </a:r>
            <a:r>
              <a:rPr lang="en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LiGR</a:t>
            </a:r>
            <a:r>
              <a:rPr lang="e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(LinkedIn Generative Recommender ranking framework)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979C58-C0D1-3698-051D-83FC76318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788" y="989931"/>
            <a:ext cx="3245920" cy="2708664"/>
          </a:xfrm>
          <a:prstGeom prst="rect">
            <a:avLst/>
          </a:prstGeom>
        </p:spPr>
      </p:pic>
      <p:sp>
        <p:nvSpPr>
          <p:cNvPr id="8" name="Google Shape;387;p8">
            <a:extLst>
              <a:ext uri="{FF2B5EF4-FFF2-40B4-BE49-F238E27FC236}">
                <a16:creationId xmlns:a16="http://schemas.microsoft.com/office/drawing/2014/main" id="{0E935717-F114-6A6D-7A19-83E90DB1CFA6}"/>
              </a:ext>
            </a:extLst>
          </p:cNvPr>
          <p:cNvSpPr txBox="1"/>
          <p:nvPr/>
        </p:nvSpPr>
        <p:spPr>
          <a:xfrm>
            <a:off x="550862" y="6414973"/>
            <a:ext cx="577275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Совместно с </a:t>
            </a:r>
            <a:r>
              <a:rPr lang="ru-RU" sz="1200" dirty="0">
                <a:solidFill>
                  <a:schemeClr val="lt1"/>
                </a:solidFill>
              </a:rPr>
              <a:t>МТС, </a:t>
            </a:r>
            <a:r>
              <a:rPr lang="en-US" sz="1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RecSys</a:t>
            </a: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(Core </a:t>
            </a:r>
            <a:r>
              <a:rPr lang="ru-RU" sz="1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16DEDBB-1EAF-18AD-0A23-B31CC4F66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788" y="3784597"/>
            <a:ext cx="6536612" cy="299967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2FAF91-84EF-D6A0-8F53-278966167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049" y="989931"/>
            <a:ext cx="2875875" cy="1641969"/>
          </a:xfrm>
          <a:prstGeom prst="rect">
            <a:avLst/>
          </a:prstGeom>
        </p:spPr>
      </p:pic>
      <p:sp>
        <p:nvSpPr>
          <p:cNvPr id="12" name="Google Shape;384;p8">
            <a:extLst>
              <a:ext uri="{FF2B5EF4-FFF2-40B4-BE49-F238E27FC236}">
                <a16:creationId xmlns:a16="http://schemas.microsoft.com/office/drawing/2014/main" id="{F21608F0-A445-D28C-40B8-6BC0F57C2FF4}"/>
              </a:ext>
            </a:extLst>
          </p:cNvPr>
          <p:cNvSpPr txBox="1"/>
          <p:nvPr/>
        </p:nvSpPr>
        <p:spPr>
          <a:xfrm>
            <a:off x="550862" y="3743200"/>
            <a:ext cx="4973585" cy="109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buSzPts val="2000"/>
            </a:pPr>
            <a:r>
              <a:rPr lang="en" sz="2000" b="0" i="0" u="none" strike="noStrike" cap="none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Production-like realistic benchmark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lnSpc>
                <a:spcPct val="90000"/>
              </a:lnSpc>
              <a:spcBef>
                <a:spcPts val="1200"/>
              </a:spcBef>
              <a:buBlip>
                <a:blip r:embed="rId3"/>
              </a:buBlip>
              <a:defRPr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Time-based validation strategy (</a:t>
            </a:r>
            <a:r>
              <a:rPr lang="ru-RU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вместо 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Leave-one-out)</a:t>
            </a:r>
            <a:endParaRPr lang="ru-RU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90000"/>
              </a:lnSpc>
              <a:spcBef>
                <a:spcPts val="1200"/>
              </a:spcBef>
              <a:buBlip>
                <a:blip r:embed="rId3"/>
              </a:buBlip>
              <a:defRPr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both accuracy and beyond-accuracy metrics</a:t>
            </a:r>
          </a:p>
        </p:txBody>
      </p:sp>
    </p:spTree>
    <p:extLst>
      <p:ext uri="{BB962C8B-B14F-4D97-AF65-F5344CB8AC3E}">
        <p14:creationId xmlns:p14="http://schemas.microsoft.com/office/powerpoint/2010/main" val="3401182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"/>
          <p:cNvSpPr txBox="1">
            <a:spLocks noGrp="1"/>
          </p:cNvSpPr>
          <p:nvPr>
            <p:ph type="title"/>
          </p:nvPr>
        </p:nvSpPr>
        <p:spPr>
          <a:xfrm>
            <a:off x="550863" y="2724845"/>
            <a:ext cx="9217545" cy="259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u-RU" dirty="0"/>
              <a:t>Мульти-</a:t>
            </a:r>
            <a:r>
              <a:rPr lang="ru-RU" dirty="0" err="1"/>
              <a:t>агентные</a:t>
            </a:r>
            <a:r>
              <a:rPr lang="ru-RU" dirty="0"/>
              <a:t> системы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16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918F333-40B4-F9CF-ADAA-CB493587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36932"/>
            <a:ext cx="5358701" cy="1381120"/>
          </a:xfrm>
        </p:spPr>
        <p:txBody>
          <a:bodyPr>
            <a:normAutofit/>
          </a:bodyPr>
          <a:lstStyle/>
          <a:p>
            <a:r>
              <a:rPr lang="en-US" sz="3200" dirty="0"/>
              <a:t>LLM-based agent</a:t>
            </a:r>
            <a:endParaRPr lang="ru-RU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D91D87-7AD0-77D7-B731-3B33B7672034}"/>
              </a:ext>
            </a:extLst>
          </p:cNvPr>
          <p:cNvSpPr txBox="1"/>
          <p:nvPr/>
        </p:nvSpPr>
        <p:spPr>
          <a:xfrm>
            <a:off x="175365" y="6366081"/>
            <a:ext cx="119714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chemeClr val="bg1"/>
                </a:solidFill>
                <a:latin typeface="+mj-lt"/>
              </a:rPr>
              <a:t>The Rise and Potential of Large Language Model Based Agents: A Survey, </a:t>
            </a:r>
            <a:r>
              <a:rPr lang="en" sz="1600" dirty="0">
                <a:solidFill>
                  <a:schemeClr val="bg1"/>
                </a:solidFill>
                <a:latin typeface="+mj-lt"/>
                <a:hlinkClick r:id="rId2"/>
              </a:rPr>
              <a:t>https://arxiv.org/pdf/2309.07864</a:t>
            </a:r>
            <a:r>
              <a:rPr lang="ru-RU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" sz="1600" dirty="0">
                <a:solidFill>
                  <a:schemeClr val="bg1"/>
                </a:solidFill>
                <a:latin typeface="+mj-lt"/>
              </a:rPr>
              <a:t>  </a:t>
            </a:r>
          </a:p>
          <a:p>
            <a:endParaRPr lang="en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B9A3F2-3250-1FC4-BA42-F8380D48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026" y="1496662"/>
            <a:ext cx="8050774" cy="4703722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A0D776EE-2F4A-018C-7CAA-47E1E9ADDD7A}"/>
              </a:ext>
            </a:extLst>
          </p:cNvPr>
          <p:cNvSpPr/>
          <p:nvPr/>
        </p:nvSpPr>
        <p:spPr>
          <a:xfrm>
            <a:off x="352767" y="1435714"/>
            <a:ext cx="3567880" cy="4703722"/>
          </a:xfrm>
          <a:prstGeom prst="roundRect">
            <a:avLst>
              <a:gd name="adj" fmla="val 5876"/>
            </a:avLst>
          </a:prstGeom>
          <a:gradFill flip="none" rotWithShape="1">
            <a:gsLst>
              <a:gs pos="13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lumMod val="75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12523-47A5-4EE4-E6B1-7A4C8D6D8537}"/>
              </a:ext>
            </a:extLst>
          </p:cNvPr>
          <p:cNvSpPr txBox="1"/>
          <p:nvPr/>
        </p:nvSpPr>
        <p:spPr>
          <a:xfrm>
            <a:off x="616520" y="1645507"/>
            <a:ext cx="33041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Три основных элемента: «восприятие», «мозг» и «действие».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Модуль «восприятия» анализирует </a:t>
            </a:r>
            <a:r>
              <a:rPr lang="ru-RU" sz="1400" dirty="0" err="1">
                <a:solidFill>
                  <a:schemeClr val="bg1"/>
                </a:solidFill>
                <a:latin typeface="+mj-lt"/>
              </a:rPr>
              <a:t>многоформатную</a:t>
            </a:r>
            <a:r>
              <a:rPr lang="ru-RU" sz="1400" dirty="0">
                <a:solidFill>
                  <a:schemeClr val="bg1"/>
                </a:solidFill>
                <a:latin typeface="+mj-lt"/>
              </a:rPr>
              <a:t> информацию из внешней среды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Модуль «мозга» отвечает за память,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reasoning</a:t>
            </a:r>
            <a:r>
              <a:rPr lang="ru-RU" sz="1400" dirty="0">
                <a:solidFill>
                  <a:schemeClr val="bg1"/>
                </a:solidFill>
                <a:latin typeface="+mj-lt"/>
              </a:rPr>
              <a:t> и принятие решений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Модуль «действия» выполняет задачи с использованием инструментов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Процесс восприятие-обработка-действие повторяется и обеспечивает обратную связь и взаимодействие с окружающей средой.</a:t>
            </a:r>
          </a:p>
        </p:txBody>
      </p:sp>
    </p:spTree>
    <p:extLst>
      <p:ext uri="{BB962C8B-B14F-4D97-AF65-F5344CB8AC3E}">
        <p14:creationId xmlns:p14="http://schemas.microsoft.com/office/powerpoint/2010/main" val="235871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918F333-40B4-F9CF-ADAA-CB493587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36932"/>
            <a:ext cx="8682037" cy="1381120"/>
          </a:xfrm>
        </p:spPr>
        <p:txBody>
          <a:bodyPr>
            <a:normAutofit/>
          </a:bodyPr>
          <a:lstStyle/>
          <a:p>
            <a:r>
              <a:rPr lang="ru-RU" sz="3200" dirty="0" err="1"/>
              <a:t>Мультиагентная</a:t>
            </a:r>
            <a:r>
              <a:rPr lang="ru-RU" sz="3200" dirty="0"/>
              <a:t> </a:t>
            </a:r>
            <a:r>
              <a:rPr lang="ru-RU" sz="3200" dirty="0" err="1"/>
              <a:t>колаборация</a:t>
            </a:r>
            <a:endParaRPr lang="ru-RU" sz="3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466F5A-D8DE-B622-4205-AF97E83DD0C8}"/>
              </a:ext>
            </a:extLst>
          </p:cNvPr>
          <p:cNvSpPr txBox="1"/>
          <p:nvPr/>
        </p:nvSpPr>
        <p:spPr>
          <a:xfrm>
            <a:off x="175365" y="6366081"/>
            <a:ext cx="11971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dirty="0">
                <a:solidFill>
                  <a:schemeClr val="bg1"/>
                </a:solidFill>
                <a:latin typeface="+mj-lt"/>
              </a:rPr>
              <a:t>Multi-Agent Collaboration Mechanisms: A Survey of LLMs, </a:t>
            </a:r>
            <a:r>
              <a:rPr lang="en" sz="1600" dirty="0">
                <a:solidFill>
                  <a:schemeClr val="bg1"/>
                </a:solidFill>
                <a:latin typeface="+mj-lt"/>
                <a:hlinkClick r:id="rId2"/>
              </a:rPr>
              <a:t>https://arxiv.org/pdf/2501.06322</a:t>
            </a:r>
            <a:r>
              <a:rPr lang="ru-RU" sz="1600" dirty="0">
                <a:solidFill>
                  <a:schemeClr val="bg1"/>
                </a:solidFill>
                <a:latin typeface="+mj-lt"/>
              </a:rPr>
              <a:t> </a:t>
            </a:r>
            <a:endParaRPr lang="en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446E63-082C-91C6-4816-BC0F5105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75" y="1400623"/>
            <a:ext cx="8462925" cy="4423980"/>
          </a:xfrm>
          <a:prstGeom prst="rect">
            <a:avLst/>
          </a:prstGeom>
        </p:spPr>
      </p:pic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B41C9802-85A4-1936-7404-BD3A333A1443}"/>
              </a:ext>
            </a:extLst>
          </p:cNvPr>
          <p:cNvSpPr/>
          <p:nvPr/>
        </p:nvSpPr>
        <p:spPr>
          <a:xfrm>
            <a:off x="352767" y="1435714"/>
            <a:ext cx="3239882" cy="4388889"/>
          </a:xfrm>
          <a:prstGeom prst="roundRect">
            <a:avLst>
              <a:gd name="adj" fmla="val 5876"/>
            </a:avLst>
          </a:prstGeom>
          <a:gradFill flip="none" rotWithShape="1">
            <a:gsLst>
              <a:gs pos="13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lumMod val="75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C4DA8-F747-A8E3-745F-B32645912275}"/>
              </a:ext>
            </a:extLst>
          </p:cNvPr>
          <p:cNvSpPr txBox="1"/>
          <p:nvPr/>
        </p:nvSpPr>
        <p:spPr>
          <a:xfrm>
            <a:off x="616520" y="1645507"/>
            <a:ext cx="297612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Каждый агент состоит из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LLM</a:t>
            </a:r>
            <a:r>
              <a:rPr lang="ru-RU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(</a:t>
            </a:r>
            <a:r>
              <a:rPr lang="ru-RU" sz="1400" dirty="0">
                <a:solidFill>
                  <a:schemeClr val="bg1"/>
                </a:solidFill>
                <a:latin typeface="+mj-lt"/>
              </a:rPr>
              <a:t>"нейронный процессор»), текущей цели, среды, входного сигнала и соответствующего выходного сигнала /действия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Основное внимание в архитектуре уделяется каналам взаимодействия, которые облегчают координацию агентов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1"/>
                </a:solidFill>
                <a:latin typeface="+mj-lt"/>
              </a:rPr>
              <a:t>Каналы задаются задействованными агентами, типом, структурой и стратегией. </a:t>
            </a:r>
          </a:p>
        </p:txBody>
      </p:sp>
    </p:spTree>
    <p:extLst>
      <p:ext uri="{BB962C8B-B14F-4D97-AF65-F5344CB8AC3E}">
        <p14:creationId xmlns:p14="http://schemas.microsoft.com/office/powerpoint/2010/main" val="676366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947D2F12-3313-F69D-5CAD-F376647FC03D}"/>
              </a:ext>
            </a:extLst>
          </p:cNvPr>
          <p:cNvSpPr/>
          <p:nvPr/>
        </p:nvSpPr>
        <p:spPr>
          <a:xfrm>
            <a:off x="415395" y="1981200"/>
            <a:ext cx="5388070" cy="3938082"/>
          </a:xfrm>
          <a:prstGeom prst="roundRect">
            <a:avLst>
              <a:gd name="adj" fmla="val 5876"/>
            </a:avLst>
          </a:prstGeom>
          <a:gradFill flip="none" rotWithShape="1">
            <a:gsLst>
              <a:gs pos="13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lumMod val="75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7366F-C9F9-1E03-6B23-FC22857034DA}"/>
              </a:ext>
            </a:extLst>
          </p:cNvPr>
          <p:cNvSpPr txBox="1"/>
          <p:nvPr/>
        </p:nvSpPr>
        <p:spPr>
          <a:xfrm>
            <a:off x="637773" y="2130033"/>
            <a:ext cx="5057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>
                <a:solidFill>
                  <a:schemeClr val="bg1"/>
                </a:solidFill>
                <a:latin typeface="+mj-lt"/>
              </a:rPr>
              <a:t>Мультиагентная</a:t>
            </a:r>
            <a:r>
              <a:rPr lang="ru-RU" sz="2000" dirty="0">
                <a:solidFill>
                  <a:schemeClr val="bg1"/>
                </a:solidFill>
                <a:latin typeface="+mj-lt"/>
              </a:rPr>
              <a:t> система, собирающая </a:t>
            </a:r>
            <a:br>
              <a:rPr lang="en-US" sz="2000" dirty="0">
                <a:solidFill>
                  <a:schemeClr val="bg1"/>
                </a:solidFill>
                <a:latin typeface="+mj-lt"/>
              </a:rPr>
            </a:br>
            <a:r>
              <a:rPr lang="ru-RU" sz="2000" dirty="0">
                <a:solidFill>
                  <a:schemeClr val="bg1"/>
                </a:solidFill>
                <a:latin typeface="+mj-lt"/>
              </a:rPr>
              <a:t>с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hh.ru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sz="2000" dirty="0">
                <a:solidFill>
                  <a:schemeClr val="bg1"/>
                </a:solidFill>
                <a:latin typeface="+mj-lt"/>
              </a:rPr>
              <a:t>воронку релевантных кандидатов под вакансию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03B4A1-AFAC-327B-31AB-212C484EC3CC}"/>
              </a:ext>
            </a:extLst>
          </p:cNvPr>
          <p:cNvSpPr txBox="1"/>
          <p:nvPr/>
        </p:nvSpPr>
        <p:spPr>
          <a:xfrm>
            <a:off x="550863" y="3460004"/>
            <a:ext cx="505762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spcBef>
                <a:spcPts val="0"/>
              </a:spcBef>
              <a:spcAft>
                <a:spcPts val="0"/>
              </a:spcAft>
              <a:defRPr sz="1600" b="0" i="0" u="none" strike="noStrike">
                <a:solidFill>
                  <a:schemeClr val="bg1"/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Системный шрифт, обычный"/>
              <a:buChar char="➟"/>
            </a:pPr>
            <a:r>
              <a:rPr lang="ru-RU" sz="1800" dirty="0"/>
              <a:t>Экономит время рекрутера - </a:t>
            </a:r>
            <a:r>
              <a:rPr lang="en-US" sz="1800" dirty="0"/>
              <a:t>~1</a:t>
            </a:r>
            <a:r>
              <a:rPr lang="ru-RU" sz="1800" dirty="0"/>
              <a:t> час на вакансию вместо ХХ дней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Системный шрифт, обычный"/>
              <a:buChar char="➟"/>
            </a:pPr>
            <a:r>
              <a:rPr lang="ru-RU" sz="1800" dirty="0"/>
              <a:t>Формирует отчет с релевантными кандидатами</a:t>
            </a:r>
            <a:endParaRPr lang="en-US" sz="1800" dirty="0"/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Системный шрифт, обычный"/>
              <a:buChar char="➟"/>
            </a:pPr>
            <a:r>
              <a:rPr lang="ru-RU" sz="1800" dirty="0"/>
              <a:t>Возможен диалоговый режим для более</a:t>
            </a:r>
            <a:r>
              <a:rPr lang="en-US" sz="1800" dirty="0"/>
              <a:t> </a:t>
            </a:r>
            <a:r>
              <a:rPr lang="ru-RU" sz="1800" dirty="0"/>
              <a:t>точной настройки фильтров поиска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2DE93233-33AE-0F82-944A-DFB5972E103B}"/>
              </a:ext>
            </a:extLst>
          </p:cNvPr>
          <p:cNvCxnSpPr/>
          <p:nvPr/>
        </p:nvCxnSpPr>
        <p:spPr>
          <a:xfrm>
            <a:off x="833718" y="3294529"/>
            <a:ext cx="3913094" cy="0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90420D6C-119E-F8F6-102D-353631BA401A}"/>
              </a:ext>
            </a:extLst>
          </p:cNvPr>
          <p:cNvSpPr txBox="1">
            <a:spLocks/>
          </p:cNvSpPr>
          <p:nvPr/>
        </p:nvSpPr>
        <p:spPr>
          <a:xfrm>
            <a:off x="550863" y="408894"/>
            <a:ext cx="6157318" cy="122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FFFFFF"/>
                </a:solidFill>
                <a:latin typeface="SB Sans Display Semibold" panose="020B0503040504020204" pitchFamily="34" charset="0"/>
                <a:ea typeface="+mj-ea"/>
                <a:cs typeface="SB Sans Display Semibold" panose="020B0503040504020204" pitchFamily="34" charset="0"/>
              </a:defRPr>
            </a:lvl1pPr>
          </a:lstStyle>
          <a:p>
            <a:r>
              <a:rPr lang="ru-RU" sz="3200" dirty="0"/>
              <a:t>Помощник рекрутера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50397E-A33E-B693-A5FD-1DB67705D6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59" b="45592"/>
          <a:stretch/>
        </p:blipFill>
        <p:spPr>
          <a:xfrm>
            <a:off x="6741361" y="134049"/>
            <a:ext cx="4616920" cy="32497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B8C907-25C5-E0DA-C38D-10E8D24FF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53886" r="1559"/>
          <a:stretch/>
        </p:blipFill>
        <p:spPr>
          <a:xfrm>
            <a:off x="6752247" y="3498157"/>
            <a:ext cx="4616919" cy="325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93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918F333-40B4-F9CF-ADAA-CB493587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36932"/>
            <a:ext cx="7551737" cy="1381120"/>
          </a:xfrm>
        </p:spPr>
        <p:txBody>
          <a:bodyPr>
            <a:normAutofit/>
          </a:bodyPr>
          <a:lstStyle/>
          <a:p>
            <a:r>
              <a:rPr lang="ru-RU" sz="3200" dirty="0"/>
              <a:t>Эмоциональный ИИ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922AB91-2389-7626-99AB-9DF4E98A311F}"/>
              </a:ext>
            </a:extLst>
          </p:cNvPr>
          <p:cNvSpPr/>
          <p:nvPr/>
        </p:nvSpPr>
        <p:spPr>
          <a:xfrm>
            <a:off x="415396" y="2070099"/>
            <a:ext cx="5281363" cy="4021861"/>
          </a:xfrm>
          <a:prstGeom prst="roundRect">
            <a:avLst>
              <a:gd name="adj" fmla="val 5876"/>
            </a:avLst>
          </a:prstGeom>
          <a:gradFill flip="none" rotWithShape="1">
            <a:gsLst>
              <a:gs pos="13000">
                <a:schemeClr val="accent1">
                  <a:lumMod val="75000"/>
                  <a:alpha val="50000"/>
                </a:schemeClr>
              </a:gs>
              <a:gs pos="100000">
                <a:schemeClr val="accent2">
                  <a:lumMod val="75000"/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25B4D8-E005-94D7-DE90-78508BF51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564" y="1147688"/>
            <a:ext cx="6010352" cy="4293109"/>
          </a:xfrm>
          <a:prstGeom prst="rect">
            <a:avLst/>
          </a:prstGeom>
        </p:spPr>
      </p:pic>
      <p:sp>
        <p:nvSpPr>
          <p:cNvPr id="4" name="Google Shape;940;p15">
            <a:extLst>
              <a:ext uri="{FF2B5EF4-FFF2-40B4-BE49-F238E27FC236}">
                <a16:creationId xmlns:a16="http://schemas.microsoft.com/office/drawing/2014/main" id="{89D30037-D1A4-B360-C336-583C7122470A}"/>
              </a:ext>
            </a:extLst>
          </p:cNvPr>
          <p:cNvSpPr txBox="1"/>
          <p:nvPr/>
        </p:nvSpPr>
        <p:spPr>
          <a:xfrm>
            <a:off x="9869713" y="5900520"/>
            <a:ext cx="219165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prizes</a:t>
            </a: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</a:t>
            </a:r>
            <a:r>
              <a:rPr lang="ru-RU" sz="1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Affective</a:t>
            </a: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Behaviour</a:t>
            </a: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Analysis </a:t>
            </a:r>
            <a:r>
              <a:rPr lang="ru-RU" sz="1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ru-RU" sz="1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-Wild при CVPR/ECCV 2024</a:t>
            </a:r>
            <a:r>
              <a:rPr lang="en-US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CVPR 2025</a:t>
            </a:r>
            <a:endParaRPr sz="1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941;p15" descr="Изображение выглядит как текст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77548EA5-A3AF-09D4-95E8-93A3DAD49F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2778" y="5539896"/>
            <a:ext cx="874501" cy="39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42;p15">
            <a:extLst>
              <a:ext uri="{FF2B5EF4-FFF2-40B4-BE49-F238E27FC236}">
                <a16:creationId xmlns:a16="http://schemas.microsoft.com/office/drawing/2014/main" id="{6F187055-9FC9-8BC8-DE73-02C73055D5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7164" y="5549588"/>
            <a:ext cx="1120952" cy="3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49;p15" descr="Picture background">
            <a:extLst>
              <a:ext uri="{FF2B5EF4-FFF2-40B4-BE49-F238E27FC236}">
                <a16:creationId xmlns:a16="http://schemas.microsoft.com/office/drawing/2014/main" id="{67D9BB6C-92BD-F0C9-A94E-7D570777BB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35847"/>
          <a:stretch/>
        </p:blipFill>
        <p:spPr>
          <a:xfrm>
            <a:off x="9003204" y="5564165"/>
            <a:ext cx="895731" cy="344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52;p15">
            <a:extLst>
              <a:ext uri="{FF2B5EF4-FFF2-40B4-BE49-F238E27FC236}">
                <a16:creationId xmlns:a16="http://schemas.microsoft.com/office/drawing/2014/main" id="{A79AB7B1-36FB-62A6-E01C-2A9B98C8F41B}"/>
              </a:ext>
            </a:extLst>
          </p:cNvPr>
          <p:cNvSpPr txBox="1"/>
          <p:nvPr/>
        </p:nvSpPr>
        <p:spPr>
          <a:xfrm>
            <a:off x="5506126" y="6048107"/>
            <a:ext cx="171545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ICML 2023 (Core A*) oral talk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953;p15">
            <a:extLst>
              <a:ext uri="{FF2B5EF4-FFF2-40B4-BE49-F238E27FC236}">
                <a16:creationId xmlns:a16="http://schemas.microsoft.com/office/drawing/2014/main" id="{DB129A92-427F-65D0-FAAF-91D39B261C99}"/>
              </a:ext>
            </a:extLst>
          </p:cNvPr>
          <p:cNvSpPr txBox="1"/>
          <p:nvPr/>
        </p:nvSpPr>
        <p:spPr>
          <a:xfrm>
            <a:off x="7184570" y="6078885"/>
            <a:ext cx="15729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IJCAI 2024 (Core </a:t>
            </a:r>
            <a:r>
              <a:rPr lang="ru-RU" sz="11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ru-RU" sz="11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*) </a:t>
            </a:r>
            <a:r>
              <a:rPr lang="ru-RU" sz="11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r>
              <a:rPr lang="ru-RU" sz="11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1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  <a:r>
              <a:rPr lang="ru-RU" sz="11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954;p15">
            <a:extLst>
              <a:ext uri="{FF2B5EF4-FFF2-40B4-BE49-F238E27FC236}">
                <a16:creationId xmlns:a16="http://schemas.microsoft.com/office/drawing/2014/main" id="{9D3FEF2D-15CE-E8B4-7CD5-A78E7106903B}"/>
              </a:ext>
            </a:extLst>
          </p:cNvPr>
          <p:cNvSpPr txBox="1"/>
          <p:nvPr/>
        </p:nvSpPr>
        <p:spPr>
          <a:xfrm>
            <a:off x="8672786" y="6048107"/>
            <a:ext cx="13515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ECAI (Core </a:t>
            </a:r>
            <a:r>
              <a:rPr lang="ru-RU" sz="1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ru-RU" sz="1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2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  <a:r>
              <a:rPr lang="ru-RU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20" name="Google Shape;956;p15" descr="Picture background">
            <a:extLst>
              <a:ext uri="{FF2B5EF4-FFF2-40B4-BE49-F238E27FC236}">
                <a16:creationId xmlns:a16="http://schemas.microsoft.com/office/drawing/2014/main" id="{79C794D2-4B1A-0022-04A0-6A6593CBC5F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8366" t="15757" r="97" b="46390"/>
          <a:stretch/>
        </p:blipFill>
        <p:spPr>
          <a:xfrm>
            <a:off x="10078521" y="5529763"/>
            <a:ext cx="735636" cy="2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957;p15" descr="Picture background">
            <a:extLst>
              <a:ext uri="{FF2B5EF4-FFF2-40B4-BE49-F238E27FC236}">
                <a16:creationId xmlns:a16="http://schemas.microsoft.com/office/drawing/2014/main" id="{CFFB23FA-A281-89C3-6E1D-97A158148DC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888" t="5703" r="-888" b="25804"/>
          <a:stretch/>
        </p:blipFill>
        <p:spPr>
          <a:xfrm>
            <a:off x="10857181" y="5503477"/>
            <a:ext cx="878328" cy="3444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71;p4">
            <a:extLst>
              <a:ext uri="{FF2B5EF4-FFF2-40B4-BE49-F238E27FC236}">
                <a16:creationId xmlns:a16="http://schemas.microsoft.com/office/drawing/2014/main" id="{B1C7FA37-3086-E8E7-A850-1C2D08176CF7}"/>
              </a:ext>
            </a:extLst>
          </p:cNvPr>
          <p:cNvSpPr txBox="1"/>
          <p:nvPr/>
        </p:nvSpPr>
        <p:spPr>
          <a:xfrm>
            <a:off x="550863" y="1200124"/>
            <a:ext cx="569291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dirty="0">
                <a:solidFill>
                  <a:srgbClr val="4AECAE"/>
                </a:solidFill>
                <a:latin typeface="SB Sans Display" panose="020B0503040504020204" pitchFamily="34" charset="0"/>
                <a:ea typeface="SB Sans Text" panose="020B0503040504020204" pitchFamily="34" charset="0"/>
                <a:cs typeface="SB Sans Display" panose="020B0503040504020204" pitchFamily="34" charset="0"/>
                <a:sym typeface="Play"/>
              </a:rPr>
              <a:t>Сотрудничество эмоциональных </a:t>
            </a:r>
            <a:r>
              <a:rPr lang="en-US" sz="2000" dirty="0">
                <a:solidFill>
                  <a:srgbClr val="4AECAE"/>
                </a:solidFill>
                <a:latin typeface="SB Sans Display" panose="020B0503040504020204" pitchFamily="34" charset="0"/>
                <a:ea typeface="SB Sans Text" panose="020B0503040504020204" pitchFamily="34" charset="0"/>
                <a:cs typeface="SB Sans Display" panose="020B0503040504020204" pitchFamily="34" charset="0"/>
                <a:sym typeface="Play"/>
              </a:rPr>
              <a:t>LLM-</a:t>
            </a:r>
            <a:r>
              <a:rPr lang="ru-RU" sz="2000" dirty="0">
                <a:solidFill>
                  <a:srgbClr val="4AECAE"/>
                </a:solidFill>
                <a:latin typeface="SB Sans Display" panose="020B0503040504020204" pitchFamily="34" charset="0"/>
                <a:ea typeface="SB Sans Text" panose="020B0503040504020204" pitchFamily="34" charset="0"/>
                <a:cs typeface="SB Sans Display" panose="020B0503040504020204" pitchFamily="34" charset="0"/>
                <a:sym typeface="Play"/>
              </a:rPr>
              <a:t>агентов: «Нет слов, одни эмоции»</a:t>
            </a:r>
            <a:endParaRPr sz="2000" dirty="0">
              <a:solidFill>
                <a:srgbClr val="4AECAE"/>
              </a:solidFill>
              <a:latin typeface="SB Sans Display" panose="020B0503040504020204" pitchFamily="34" charset="0"/>
              <a:ea typeface="SB Sans Text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7885B-D7ED-8C73-7608-F1CA6B13C4B8}"/>
              </a:ext>
            </a:extLst>
          </p:cNvPr>
          <p:cNvSpPr txBox="1"/>
          <p:nvPr/>
        </p:nvSpPr>
        <p:spPr>
          <a:xfrm>
            <a:off x="679150" y="2190993"/>
            <a:ext cx="44516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+mj-lt"/>
              </a:rPr>
              <a:t>Эмоциональный ИИ – агент, способный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+mj-lt"/>
              </a:rPr>
              <a:t>управлять своими реакциями и эмоциями людей в диалоге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распознавать эмоции, понимать намерения, мотивацию и желания людей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7AEED-6F39-E1EC-C2D0-EBF96B49D3E5}"/>
              </a:ext>
            </a:extLst>
          </p:cNvPr>
          <p:cNvSpPr txBox="1"/>
          <p:nvPr/>
        </p:nvSpPr>
        <p:spPr>
          <a:xfrm>
            <a:off x="679149" y="3818264"/>
            <a:ext cx="4735469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spcBef>
                <a:spcPts val="0"/>
              </a:spcBef>
              <a:spcAft>
                <a:spcPts val="0"/>
              </a:spcAft>
              <a:defRPr sz="1600" b="0" i="0" u="none" strike="noStrike">
                <a:solidFill>
                  <a:schemeClr val="bg1"/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Системный шрифт, обычный"/>
              <a:buChar char="➟"/>
            </a:pPr>
            <a:r>
              <a:rPr lang="ru-RU" sz="1600" dirty="0">
                <a:solidFill>
                  <a:schemeClr val="bg1"/>
                </a:solidFill>
                <a:latin typeface="+mj-lt"/>
                <a:sym typeface="Arial"/>
              </a:rPr>
              <a:t>Головоломка:</a:t>
            </a:r>
            <a:r>
              <a:rPr lang="en-US" sz="1600" dirty="0">
                <a:solidFill>
                  <a:schemeClr val="bg1"/>
                </a:solidFill>
                <a:latin typeface="+mj-lt"/>
                <a:sym typeface="Arial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+mj-lt"/>
                <a:sym typeface="Arial"/>
              </a:rPr>
              <a:t>использование </a:t>
            </a:r>
            <a:r>
              <a:rPr lang="en" sz="1600" dirty="0">
                <a:solidFill>
                  <a:schemeClr val="bg1"/>
                </a:solidFill>
                <a:latin typeface="+mj-lt"/>
                <a:sym typeface="Arial"/>
              </a:rPr>
              <a:t>LLM-</a:t>
            </a:r>
            <a:r>
              <a:rPr lang="ru-RU" sz="1600" dirty="0">
                <a:solidFill>
                  <a:schemeClr val="bg1"/>
                </a:solidFill>
                <a:latin typeface="+mj-lt"/>
                <a:sym typeface="Arial"/>
              </a:rPr>
              <a:t>агентов, концентрирующихся на базовых эмоциях,</a:t>
            </a:r>
            <a:r>
              <a:rPr lang="ru-RU" sz="1600" dirty="0">
                <a:solidFill>
                  <a:schemeClr val="bg1"/>
                </a:solidFill>
                <a:latin typeface="+mj-lt"/>
              </a:rPr>
              <a:t> для генерации эмоциональных ответов</a:t>
            </a:r>
          </a:p>
          <a:p>
            <a:pPr marL="285750" indent="-285750">
              <a:spcAft>
                <a:spcPts val="600"/>
              </a:spcAft>
              <a:buClr>
                <a:schemeClr val="bg1"/>
              </a:buClr>
              <a:buFont typeface="Системный шрифт, обычный"/>
              <a:buChar char="➟"/>
            </a:pPr>
            <a:r>
              <a:rPr lang="ru-RU" sz="1600" dirty="0">
                <a:solidFill>
                  <a:schemeClr val="lt1"/>
                </a:solidFill>
                <a:latin typeface="SB Sans Text (Основной текст)" panose="020B0604020202020204" charset="-52"/>
                <a:ea typeface="Arial"/>
                <a:cs typeface="SB Sans Text (Основной текст)" panose="020B0604020202020204" charset="-52"/>
                <a:sym typeface="Arial"/>
              </a:rPr>
              <a:t>Повышение точности понимания эмоционального контекста на 2-5%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9374C2F-B6F9-C434-3CF6-E32AB625DAF0}"/>
              </a:ext>
            </a:extLst>
          </p:cNvPr>
          <p:cNvCxnSpPr/>
          <p:nvPr/>
        </p:nvCxnSpPr>
        <p:spPr>
          <a:xfrm>
            <a:off x="846418" y="3818264"/>
            <a:ext cx="3913094" cy="0"/>
          </a:xfrm>
          <a:prstGeom prst="line">
            <a:avLst/>
          </a:prstGeom>
          <a:ln w="31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87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3">
            <a:extLst>
              <a:ext uri="{FF2B5EF4-FFF2-40B4-BE49-F238E27FC236}">
                <a16:creationId xmlns:a16="http://schemas.microsoft.com/office/drawing/2014/main" id="{BADA560A-9870-3976-5022-534446C98AFE}"/>
              </a:ext>
            </a:extLst>
          </p:cNvPr>
          <p:cNvSpPr txBox="1">
            <a:spLocks/>
          </p:cNvSpPr>
          <p:nvPr/>
        </p:nvSpPr>
        <p:spPr>
          <a:xfrm>
            <a:off x="355451" y="374444"/>
            <a:ext cx="10765201" cy="5818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GigaDoc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 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 -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disrupt-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инициатива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082597-7467-2413-458C-D16E61E480B9}"/>
              </a:ext>
            </a:extLst>
          </p:cNvPr>
          <p:cNvSpPr txBox="1"/>
          <p:nvPr/>
        </p:nvSpPr>
        <p:spPr>
          <a:xfrm>
            <a:off x="4206240" y="18027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610501-24B7-08FA-B068-448E5306EC5C}"/>
              </a:ext>
            </a:extLst>
          </p:cNvPr>
          <p:cNvSpPr txBox="1"/>
          <p:nvPr/>
        </p:nvSpPr>
        <p:spPr>
          <a:xfrm>
            <a:off x="455536" y="956329"/>
            <a:ext cx="6668121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4B52F"/>
              </a:buClr>
              <a:buSzTx/>
              <a:buFontTx/>
              <a:buNone/>
              <a:tabLst/>
              <a:defRPr kumimoji="0" b="1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6FEBA0"/>
                    </a:gs>
                  </a:gsLst>
                  <a:lin ang="2700000" scaled="0"/>
                </a:gra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4B52F"/>
              </a:buClr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6FEBA0"/>
                    </a:gs>
                  </a:gsLst>
                  <a:lin ang="2700000" scaled="0"/>
                </a:gra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Создание мультимодального медицинского ассистента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537" y="1351722"/>
            <a:ext cx="8271060" cy="46524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3F704D-898D-A745-9BD4-EBC6A51400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43066" y="237066"/>
            <a:ext cx="1898651" cy="6328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314CAB9-E90D-4474-B67E-85E27B3D91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57" r="2837" b="5903"/>
          <a:stretch/>
        </p:blipFill>
        <p:spPr>
          <a:xfrm>
            <a:off x="8516038" y="4097697"/>
            <a:ext cx="3402475" cy="2440944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F61DC7-6484-AE06-2C41-869021A3CEAA}"/>
              </a:ext>
            </a:extLst>
          </p:cNvPr>
          <p:cNvSpPr txBox="1"/>
          <p:nvPr/>
        </p:nvSpPr>
        <p:spPr>
          <a:xfrm>
            <a:off x="9016567" y="3677957"/>
            <a:ext cx="2611976" cy="25622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4B52F"/>
              </a:buClr>
              <a:buSzTx/>
              <a:buFontTx/>
              <a:buNone/>
              <a:tabLst/>
              <a:defRPr kumimoji="0" b="1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6FEBA0"/>
                    </a:gs>
                  </a:gsLst>
                  <a:lin ang="2700000" scaled="0"/>
                </a:gra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4B52F"/>
              </a:buClr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6FEBA0"/>
                    </a:gs>
                  </a:gsLst>
                  <a:lin ang="2700000" scaled="0"/>
                </a:gra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+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6FEBA0"/>
                    </a:gs>
                  </a:gsLst>
                  <a:lin ang="2700000" scaled="0"/>
                </a:gra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экопад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6FEBA0"/>
                    </a:gs>
                  </a:gsLst>
                  <a:lin ang="2700000" scaled="0"/>
                </a:gra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/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6FEBA0"/>
                    </a:gs>
                  </a:gsLst>
                  <a:lin ang="2700000" scaled="0"/>
                </a:gra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банкоматы</a:t>
            </a:r>
          </a:p>
        </p:txBody>
      </p:sp>
    </p:spTree>
    <p:extLst>
      <p:ext uri="{BB962C8B-B14F-4D97-AF65-F5344CB8AC3E}">
        <p14:creationId xmlns:p14="http://schemas.microsoft.com/office/powerpoint/2010/main" val="344262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3C99DE7-7C40-7479-5CDD-448430278CEE}"/>
              </a:ext>
            </a:extLst>
          </p:cNvPr>
          <p:cNvCxnSpPr>
            <a:cxnSpLocks/>
          </p:cNvCxnSpPr>
          <p:nvPr/>
        </p:nvCxnSpPr>
        <p:spPr>
          <a:xfrm flipV="1">
            <a:off x="743370" y="1266344"/>
            <a:ext cx="10978836" cy="2808138"/>
          </a:xfrm>
          <a:prstGeom prst="line">
            <a:avLst/>
          </a:prstGeom>
          <a:ln w="38100">
            <a:gradFill>
              <a:gsLst>
                <a:gs pos="0">
                  <a:srgbClr val="F6928B"/>
                </a:gs>
                <a:gs pos="14000">
                  <a:srgbClr val="FAA552"/>
                </a:gs>
                <a:gs pos="31000">
                  <a:srgbClr val="F9BD32"/>
                </a:gs>
                <a:gs pos="50000">
                  <a:srgbClr val="E1C338"/>
                </a:gs>
                <a:gs pos="68000">
                  <a:srgbClr val="C7C23D"/>
                </a:gs>
                <a:gs pos="84000">
                  <a:srgbClr val="6FBF44"/>
                </a:gs>
                <a:gs pos="100000">
                  <a:srgbClr val="4CB748"/>
                </a:gs>
              </a:gsLst>
              <a:lin ang="5400000" scaled="1"/>
            </a:gra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Полилиния 97">
            <a:extLst>
              <a:ext uri="{FF2B5EF4-FFF2-40B4-BE49-F238E27FC236}">
                <a16:creationId xmlns:a16="http://schemas.microsoft.com/office/drawing/2014/main" id="{A0F5E465-6BD0-635E-F8D3-E04DA9AC1711}"/>
              </a:ext>
            </a:extLst>
          </p:cNvPr>
          <p:cNvSpPr/>
          <p:nvPr/>
        </p:nvSpPr>
        <p:spPr>
          <a:xfrm>
            <a:off x="7480086" y="1287158"/>
            <a:ext cx="4038076" cy="5428662"/>
          </a:xfrm>
          <a:custGeom>
            <a:avLst/>
            <a:gdLst>
              <a:gd name="connsiteX0" fmla="*/ 0 w 2045368"/>
              <a:gd name="connsiteY0" fmla="*/ 469231 h 1540042"/>
              <a:gd name="connsiteX1" fmla="*/ 0 w 2045368"/>
              <a:gd name="connsiteY1" fmla="*/ 1540042 h 1540042"/>
              <a:gd name="connsiteX2" fmla="*/ 2045368 w 2045368"/>
              <a:gd name="connsiteY2" fmla="*/ 1540042 h 1540042"/>
              <a:gd name="connsiteX3" fmla="*/ 2045368 w 2045368"/>
              <a:gd name="connsiteY3" fmla="*/ 0 h 1540042"/>
              <a:gd name="connsiteX4" fmla="*/ 0 w 2045368"/>
              <a:gd name="connsiteY4" fmla="*/ 469231 h 1540042"/>
              <a:gd name="connsiteX0" fmla="*/ 0 w 2045368"/>
              <a:gd name="connsiteY0" fmla="*/ 607058 h 1540042"/>
              <a:gd name="connsiteX1" fmla="*/ 0 w 2045368"/>
              <a:gd name="connsiteY1" fmla="*/ 1540042 h 1540042"/>
              <a:gd name="connsiteX2" fmla="*/ 2045368 w 2045368"/>
              <a:gd name="connsiteY2" fmla="*/ 1540042 h 1540042"/>
              <a:gd name="connsiteX3" fmla="*/ 2045368 w 2045368"/>
              <a:gd name="connsiteY3" fmla="*/ 0 h 1540042"/>
              <a:gd name="connsiteX4" fmla="*/ 0 w 2045368"/>
              <a:gd name="connsiteY4" fmla="*/ 607058 h 1540042"/>
              <a:gd name="connsiteX0" fmla="*/ 0 w 2045368"/>
              <a:gd name="connsiteY0" fmla="*/ 641093 h 1574077"/>
              <a:gd name="connsiteX1" fmla="*/ 0 w 2045368"/>
              <a:gd name="connsiteY1" fmla="*/ 1574077 h 1574077"/>
              <a:gd name="connsiteX2" fmla="*/ 2045368 w 2045368"/>
              <a:gd name="connsiteY2" fmla="*/ 1574077 h 1574077"/>
              <a:gd name="connsiteX3" fmla="*/ 2045368 w 2045368"/>
              <a:gd name="connsiteY3" fmla="*/ 0 h 1574077"/>
              <a:gd name="connsiteX4" fmla="*/ 0 w 2045368"/>
              <a:gd name="connsiteY4" fmla="*/ 641093 h 1574077"/>
              <a:gd name="connsiteX0" fmla="*/ 0 w 2045368"/>
              <a:gd name="connsiteY0" fmla="*/ 420687 h 1353671"/>
              <a:gd name="connsiteX1" fmla="*/ 0 w 2045368"/>
              <a:gd name="connsiteY1" fmla="*/ 1353671 h 1353671"/>
              <a:gd name="connsiteX2" fmla="*/ 2045368 w 2045368"/>
              <a:gd name="connsiteY2" fmla="*/ 1353671 h 1353671"/>
              <a:gd name="connsiteX3" fmla="*/ 2045368 w 2045368"/>
              <a:gd name="connsiteY3" fmla="*/ 0 h 1353671"/>
              <a:gd name="connsiteX4" fmla="*/ 0 w 2045368"/>
              <a:gd name="connsiteY4" fmla="*/ 420687 h 1353671"/>
              <a:gd name="connsiteX0" fmla="*/ 0 w 2045368"/>
              <a:gd name="connsiteY0" fmla="*/ 395700 h 1353671"/>
              <a:gd name="connsiteX1" fmla="*/ 0 w 2045368"/>
              <a:gd name="connsiteY1" fmla="*/ 1353671 h 1353671"/>
              <a:gd name="connsiteX2" fmla="*/ 2045368 w 2045368"/>
              <a:gd name="connsiteY2" fmla="*/ 1353671 h 1353671"/>
              <a:gd name="connsiteX3" fmla="*/ 2045368 w 2045368"/>
              <a:gd name="connsiteY3" fmla="*/ 0 h 1353671"/>
              <a:gd name="connsiteX4" fmla="*/ 0 w 2045368"/>
              <a:gd name="connsiteY4" fmla="*/ 395700 h 1353671"/>
              <a:gd name="connsiteX0" fmla="*/ 0 w 2045368"/>
              <a:gd name="connsiteY0" fmla="*/ 261309 h 1353671"/>
              <a:gd name="connsiteX1" fmla="*/ 0 w 2045368"/>
              <a:gd name="connsiteY1" fmla="*/ 1353671 h 1353671"/>
              <a:gd name="connsiteX2" fmla="*/ 2045368 w 2045368"/>
              <a:gd name="connsiteY2" fmla="*/ 1353671 h 1353671"/>
              <a:gd name="connsiteX3" fmla="*/ 2045368 w 2045368"/>
              <a:gd name="connsiteY3" fmla="*/ 0 h 1353671"/>
              <a:gd name="connsiteX4" fmla="*/ 0 w 2045368"/>
              <a:gd name="connsiteY4" fmla="*/ 261309 h 135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368" h="1353671">
                <a:moveTo>
                  <a:pt x="0" y="261309"/>
                </a:moveTo>
                <a:lnTo>
                  <a:pt x="0" y="1353671"/>
                </a:lnTo>
                <a:lnTo>
                  <a:pt x="2045368" y="1353671"/>
                </a:lnTo>
                <a:lnTo>
                  <a:pt x="2045368" y="0"/>
                </a:lnTo>
                <a:lnTo>
                  <a:pt x="0" y="261309"/>
                </a:lnTo>
                <a:close/>
              </a:path>
            </a:pathLst>
          </a:custGeom>
          <a:solidFill>
            <a:srgbClr val="C2A0E4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rgbClr val="FFFFFF"/>
              </a:solidFill>
              <a:latin typeface="SB Sans Text"/>
            </a:endParaRPr>
          </a:p>
        </p:txBody>
      </p:sp>
      <p:sp>
        <p:nvSpPr>
          <p:cNvPr id="96" name="Полилиния 95">
            <a:extLst>
              <a:ext uri="{FF2B5EF4-FFF2-40B4-BE49-F238E27FC236}">
                <a16:creationId xmlns:a16="http://schemas.microsoft.com/office/drawing/2014/main" id="{33E3BB03-3184-97A3-5AC5-C785DCF1E8C3}"/>
              </a:ext>
            </a:extLst>
          </p:cNvPr>
          <p:cNvSpPr/>
          <p:nvPr/>
        </p:nvSpPr>
        <p:spPr>
          <a:xfrm>
            <a:off x="1624077" y="2591315"/>
            <a:ext cx="4970611" cy="2808138"/>
          </a:xfrm>
          <a:custGeom>
            <a:avLst/>
            <a:gdLst>
              <a:gd name="connsiteX0" fmla="*/ 0 w 2045368"/>
              <a:gd name="connsiteY0" fmla="*/ 469231 h 1540042"/>
              <a:gd name="connsiteX1" fmla="*/ 0 w 2045368"/>
              <a:gd name="connsiteY1" fmla="*/ 1540042 h 1540042"/>
              <a:gd name="connsiteX2" fmla="*/ 2045368 w 2045368"/>
              <a:gd name="connsiteY2" fmla="*/ 1540042 h 1540042"/>
              <a:gd name="connsiteX3" fmla="*/ 2045368 w 2045368"/>
              <a:gd name="connsiteY3" fmla="*/ 0 h 1540042"/>
              <a:gd name="connsiteX4" fmla="*/ 0 w 2045368"/>
              <a:gd name="connsiteY4" fmla="*/ 469231 h 1540042"/>
              <a:gd name="connsiteX0" fmla="*/ 0 w 2045368"/>
              <a:gd name="connsiteY0" fmla="*/ 607058 h 1540042"/>
              <a:gd name="connsiteX1" fmla="*/ 0 w 2045368"/>
              <a:gd name="connsiteY1" fmla="*/ 1540042 h 1540042"/>
              <a:gd name="connsiteX2" fmla="*/ 2045368 w 2045368"/>
              <a:gd name="connsiteY2" fmla="*/ 1540042 h 1540042"/>
              <a:gd name="connsiteX3" fmla="*/ 2045368 w 2045368"/>
              <a:gd name="connsiteY3" fmla="*/ 0 h 1540042"/>
              <a:gd name="connsiteX4" fmla="*/ 0 w 2045368"/>
              <a:gd name="connsiteY4" fmla="*/ 607058 h 1540042"/>
              <a:gd name="connsiteX0" fmla="*/ 0 w 2045368"/>
              <a:gd name="connsiteY0" fmla="*/ 641093 h 1574077"/>
              <a:gd name="connsiteX1" fmla="*/ 0 w 2045368"/>
              <a:gd name="connsiteY1" fmla="*/ 1574077 h 1574077"/>
              <a:gd name="connsiteX2" fmla="*/ 2045368 w 2045368"/>
              <a:gd name="connsiteY2" fmla="*/ 1574077 h 1574077"/>
              <a:gd name="connsiteX3" fmla="*/ 2045368 w 2045368"/>
              <a:gd name="connsiteY3" fmla="*/ 0 h 1574077"/>
              <a:gd name="connsiteX4" fmla="*/ 0 w 2045368"/>
              <a:gd name="connsiteY4" fmla="*/ 641093 h 1574077"/>
              <a:gd name="connsiteX0" fmla="*/ 0 w 2045368"/>
              <a:gd name="connsiteY0" fmla="*/ 705546 h 1574077"/>
              <a:gd name="connsiteX1" fmla="*/ 0 w 2045368"/>
              <a:gd name="connsiteY1" fmla="*/ 1574077 h 1574077"/>
              <a:gd name="connsiteX2" fmla="*/ 2045368 w 2045368"/>
              <a:gd name="connsiteY2" fmla="*/ 1574077 h 1574077"/>
              <a:gd name="connsiteX3" fmla="*/ 2045368 w 2045368"/>
              <a:gd name="connsiteY3" fmla="*/ 0 h 1574077"/>
              <a:gd name="connsiteX4" fmla="*/ 0 w 2045368"/>
              <a:gd name="connsiteY4" fmla="*/ 705546 h 1574077"/>
              <a:gd name="connsiteX0" fmla="*/ 0 w 2045368"/>
              <a:gd name="connsiteY0" fmla="*/ 689433 h 1557964"/>
              <a:gd name="connsiteX1" fmla="*/ 0 w 2045368"/>
              <a:gd name="connsiteY1" fmla="*/ 1557964 h 1557964"/>
              <a:gd name="connsiteX2" fmla="*/ 2045368 w 2045368"/>
              <a:gd name="connsiteY2" fmla="*/ 1557964 h 1557964"/>
              <a:gd name="connsiteX3" fmla="*/ 2045368 w 2045368"/>
              <a:gd name="connsiteY3" fmla="*/ 0 h 1557964"/>
              <a:gd name="connsiteX4" fmla="*/ 0 w 2045368"/>
              <a:gd name="connsiteY4" fmla="*/ 689433 h 155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368" h="1557964">
                <a:moveTo>
                  <a:pt x="0" y="689433"/>
                </a:moveTo>
                <a:lnTo>
                  <a:pt x="0" y="1557964"/>
                </a:lnTo>
                <a:lnTo>
                  <a:pt x="2045368" y="1557964"/>
                </a:lnTo>
                <a:lnTo>
                  <a:pt x="2045368" y="0"/>
                </a:lnTo>
                <a:lnTo>
                  <a:pt x="0" y="689433"/>
                </a:lnTo>
                <a:close/>
              </a:path>
            </a:pathLst>
          </a:custGeom>
          <a:solidFill>
            <a:srgbClr val="C2A0E4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rgbClr val="FFFFFF"/>
              </a:solidFill>
              <a:latin typeface="SB Sans Text"/>
            </a:endParaRPr>
          </a:p>
        </p:txBody>
      </p:sp>
      <p:sp>
        <p:nvSpPr>
          <p:cNvPr id="97" name="Полилиния 96">
            <a:extLst>
              <a:ext uri="{FF2B5EF4-FFF2-40B4-BE49-F238E27FC236}">
                <a16:creationId xmlns:a16="http://schemas.microsoft.com/office/drawing/2014/main" id="{8BF8072E-3DDA-4D22-56FA-651CD97A64AC}"/>
              </a:ext>
            </a:extLst>
          </p:cNvPr>
          <p:cNvSpPr/>
          <p:nvPr/>
        </p:nvSpPr>
        <p:spPr>
          <a:xfrm>
            <a:off x="4785281" y="1843425"/>
            <a:ext cx="4643599" cy="4337239"/>
          </a:xfrm>
          <a:custGeom>
            <a:avLst/>
            <a:gdLst>
              <a:gd name="connsiteX0" fmla="*/ 0 w 2045368"/>
              <a:gd name="connsiteY0" fmla="*/ 469231 h 1540042"/>
              <a:gd name="connsiteX1" fmla="*/ 0 w 2045368"/>
              <a:gd name="connsiteY1" fmla="*/ 1540042 h 1540042"/>
              <a:gd name="connsiteX2" fmla="*/ 2045368 w 2045368"/>
              <a:gd name="connsiteY2" fmla="*/ 1540042 h 1540042"/>
              <a:gd name="connsiteX3" fmla="*/ 2045368 w 2045368"/>
              <a:gd name="connsiteY3" fmla="*/ 0 h 1540042"/>
              <a:gd name="connsiteX4" fmla="*/ 0 w 2045368"/>
              <a:gd name="connsiteY4" fmla="*/ 469231 h 1540042"/>
              <a:gd name="connsiteX0" fmla="*/ 0 w 2045368"/>
              <a:gd name="connsiteY0" fmla="*/ 607058 h 1540042"/>
              <a:gd name="connsiteX1" fmla="*/ 0 w 2045368"/>
              <a:gd name="connsiteY1" fmla="*/ 1540042 h 1540042"/>
              <a:gd name="connsiteX2" fmla="*/ 2045368 w 2045368"/>
              <a:gd name="connsiteY2" fmla="*/ 1540042 h 1540042"/>
              <a:gd name="connsiteX3" fmla="*/ 2045368 w 2045368"/>
              <a:gd name="connsiteY3" fmla="*/ 0 h 1540042"/>
              <a:gd name="connsiteX4" fmla="*/ 0 w 2045368"/>
              <a:gd name="connsiteY4" fmla="*/ 607058 h 1540042"/>
              <a:gd name="connsiteX0" fmla="*/ 0 w 2045368"/>
              <a:gd name="connsiteY0" fmla="*/ 641093 h 1574077"/>
              <a:gd name="connsiteX1" fmla="*/ 0 w 2045368"/>
              <a:gd name="connsiteY1" fmla="*/ 1574077 h 1574077"/>
              <a:gd name="connsiteX2" fmla="*/ 2045368 w 2045368"/>
              <a:gd name="connsiteY2" fmla="*/ 1574077 h 1574077"/>
              <a:gd name="connsiteX3" fmla="*/ 2045368 w 2045368"/>
              <a:gd name="connsiteY3" fmla="*/ 0 h 1574077"/>
              <a:gd name="connsiteX4" fmla="*/ 0 w 2045368"/>
              <a:gd name="connsiteY4" fmla="*/ 641093 h 1574077"/>
              <a:gd name="connsiteX0" fmla="*/ 0 w 2045368"/>
              <a:gd name="connsiteY0" fmla="*/ 420687 h 1353671"/>
              <a:gd name="connsiteX1" fmla="*/ 0 w 2045368"/>
              <a:gd name="connsiteY1" fmla="*/ 1353671 h 1353671"/>
              <a:gd name="connsiteX2" fmla="*/ 2045368 w 2045368"/>
              <a:gd name="connsiteY2" fmla="*/ 1353671 h 1353671"/>
              <a:gd name="connsiteX3" fmla="*/ 2045368 w 2045368"/>
              <a:gd name="connsiteY3" fmla="*/ 0 h 1353671"/>
              <a:gd name="connsiteX4" fmla="*/ 0 w 2045368"/>
              <a:gd name="connsiteY4" fmla="*/ 420687 h 1353671"/>
              <a:gd name="connsiteX0" fmla="*/ 0 w 2045368"/>
              <a:gd name="connsiteY0" fmla="*/ 493693 h 1353671"/>
              <a:gd name="connsiteX1" fmla="*/ 0 w 2045368"/>
              <a:gd name="connsiteY1" fmla="*/ 1353671 h 1353671"/>
              <a:gd name="connsiteX2" fmla="*/ 2045368 w 2045368"/>
              <a:gd name="connsiteY2" fmla="*/ 1353671 h 1353671"/>
              <a:gd name="connsiteX3" fmla="*/ 2045368 w 2045368"/>
              <a:gd name="connsiteY3" fmla="*/ 0 h 1353671"/>
              <a:gd name="connsiteX4" fmla="*/ 0 w 2045368"/>
              <a:gd name="connsiteY4" fmla="*/ 493693 h 1353671"/>
              <a:gd name="connsiteX0" fmla="*/ 9589 w 2045368"/>
              <a:gd name="connsiteY0" fmla="*/ 375914 h 1353671"/>
              <a:gd name="connsiteX1" fmla="*/ 0 w 2045368"/>
              <a:gd name="connsiteY1" fmla="*/ 1353671 h 1353671"/>
              <a:gd name="connsiteX2" fmla="*/ 2045368 w 2045368"/>
              <a:gd name="connsiteY2" fmla="*/ 1353671 h 1353671"/>
              <a:gd name="connsiteX3" fmla="*/ 2045368 w 2045368"/>
              <a:gd name="connsiteY3" fmla="*/ 0 h 1353671"/>
              <a:gd name="connsiteX4" fmla="*/ 9589 w 2045368"/>
              <a:gd name="connsiteY4" fmla="*/ 375914 h 135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5368" h="1353671">
                <a:moveTo>
                  <a:pt x="9589" y="375914"/>
                </a:moveTo>
                <a:cubicBezTo>
                  <a:pt x="6393" y="701833"/>
                  <a:pt x="3196" y="1027752"/>
                  <a:pt x="0" y="1353671"/>
                </a:cubicBezTo>
                <a:lnTo>
                  <a:pt x="2045368" y="1353671"/>
                </a:lnTo>
                <a:lnTo>
                  <a:pt x="2045368" y="0"/>
                </a:lnTo>
                <a:lnTo>
                  <a:pt x="9589" y="375914"/>
                </a:lnTo>
                <a:close/>
              </a:path>
            </a:pathLst>
          </a:custGeom>
          <a:solidFill>
            <a:srgbClr val="C2A0E4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rgbClr val="FFFFFF"/>
              </a:solidFill>
              <a:latin typeface="SB Sans Text"/>
            </a:endParaRPr>
          </a:p>
        </p:txBody>
      </p:sp>
      <p:sp>
        <p:nvSpPr>
          <p:cNvPr id="95" name="Полилиния 94">
            <a:extLst>
              <a:ext uri="{FF2B5EF4-FFF2-40B4-BE49-F238E27FC236}">
                <a16:creationId xmlns:a16="http://schemas.microsoft.com/office/drawing/2014/main" id="{F6B741EA-5B23-B3B6-C0D2-C663BB3CB63B}"/>
              </a:ext>
            </a:extLst>
          </p:cNvPr>
          <p:cNvSpPr/>
          <p:nvPr/>
        </p:nvSpPr>
        <p:spPr>
          <a:xfrm>
            <a:off x="553453" y="3108906"/>
            <a:ext cx="3937634" cy="1814996"/>
          </a:xfrm>
          <a:custGeom>
            <a:avLst/>
            <a:gdLst>
              <a:gd name="connsiteX0" fmla="*/ 0 w 2045368"/>
              <a:gd name="connsiteY0" fmla="*/ 469231 h 1540042"/>
              <a:gd name="connsiteX1" fmla="*/ 0 w 2045368"/>
              <a:gd name="connsiteY1" fmla="*/ 1540042 h 1540042"/>
              <a:gd name="connsiteX2" fmla="*/ 2045368 w 2045368"/>
              <a:gd name="connsiteY2" fmla="*/ 1540042 h 1540042"/>
              <a:gd name="connsiteX3" fmla="*/ 2045368 w 2045368"/>
              <a:gd name="connsiteY3" fmla="*/ 0 h 1540042"/>
              <a:gd name="connsiteX4" fmla="*/ 0 w 2045368"/>
              <a:gd name="connsiteY4" fmla="*/ 469231 h 1540042"/>
              <a:gd name="connsiteX0" fmla="*/ 0 w 2050548"/>
              <a:gd name="connsiteY0" fmla="*/ 1043389 h 2114200"/>
              <a:gd name="connsiteX1" fmla="*/ 0 w 2050548"/>
              <a:gd name="connsiteY1" fmla="*/ 2114200 h 2114200"/>
              <a:gd name="connsiteX2" fmla="*/ 2045368 w 2050548"/>
              <a:gd name="connsiteY2" fmla="*/ 2114200 h 2114200"/>
              <a:gd name="connsiteX3" fmla="*/ 2050548 w 2050548"/>
              <a:gd name="connsiteY3" fmla="*/ 0 h 2114200"/>
              <a:gd name="connsiteX4" fmla="*/ 0 w 2050548"/>
              <a:gd name="connsiteY4" fmla="*/ 1043389 h 2114200"/>
              <a:gd name="connsiteX0" fmla="*/ 0 w 2050548"/>
              <a:gd name="connsiteY0" fmla="*/ 1054021 h 2124832"/>
              <a:gd name="connsiteX1" fmla="*/ 0 w 2050548"/>
              <a:gd name="connsiteY1" fmla="*/ 2124832 h 2124832"/>
              <a:gd name="connsiteX2" fmla="*/ 2045368 w 2050548"/>
              <a:gd name="connsiteY2" fmla="*/ 2124832 h 2124832"/>
              <a:gd name="connsiteX3" fmla="*/ 2050548 w 2050548"/>
              <a:gd name="connsiteY3" fmla="*/ 0 h 2124832"/>
              <a:gd name="connsiteX4" fmla="*/ 0 w 2050548"/>
              <a:gd name="connsiteY4" fmla="*/ 1054021 h 2124832"/>
              <a:gd name="connsiteX0" fmla="*/ 0 w 2050548"/>
              <a:gd name="connsiteY0" fmla="*/ 1235742 h 2124832"/>
              <a:gd name="connsiteX1" fmla="*/ 0 w 2050548"/>
              <a:gd name="connsiteY1" fmla="*/ 2124832 h 2124832"/>
              <a:gd name="connsiteX2" fmla="*/ 2045368 w 2050548"/>
              <a:gd name="connsiteY2" fmla="*/ 2124832 h 2124832"/>
              <a:gd name="connsiteX3" fmla="*/ 2050548 w 2050548"/>
              <a:gd name="connsiteY3" fmla="*/ 0 h 2124832"/>
              <a:gd name="connsiteX4" fmla="*/ 0 w 2050548"/>
              <a:gd name="connsiteY4" fmla="*/ 1235742 h 2124832"/>
              <a:gd name="connsiteX0" fmla="*/ 0 w 2050548"/>
              <a:gd name="connsiteY0" fmla="*/ 1141516 h 2030606"/>
              <a:gd name="connsiteX1" fmla="*/ 0 w 2050548"/>
              <a:gd name="connsiteY1" fmla="*/ 2030606 h 2030606"/>
              <a:gd name="connsiteX2" fmla="*/ 2045368 w 2050548"/>
              <a:gd name="connsiteY2" fmla="*/ 2030606 h 2030606"/>
              <a:gd name="connsiteX3" fmla="*/ 2050548 w 2050548"/>
              <a:gd name="connsiteY3" fmla="*/ 0 h 2030606"/>
              <a:gd name="connsiteX4" fmla="*/ 0 w 2050548"/>
              <a:gd name="connsiteY4" fmla="*/ 1141516 h 203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0548" h="2030606">
                <a:moveTo>
                  <a:pt x="0" y="1141516"/>
                </a:moveTo>
                <a:lnTo>
                  <a:pt x="0" y="2030606"/>
                </a:lnTo>
                <a:lnTo>
                  <a:pt x="2045368" y="2030606"/>
                </a:lnTo>
                <a:cubicBezTo>
                  <a:pt x="2047095" y="1325873"/>
                  <a:pt x="2048821" y="704733"/>
                  <a:pt x="2050548" y="0"/>
                </a:cubicBezTo>
                <a:lnTo>
                  <a:pt x="0" y="1141516"/>
                </a:lnTo>
                <a:close/>
              </a:path>
            </a:pathLst>
          </a:custGeom>
          <a:solidFill>
            <a:srgbClr val="C2A0E4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>
              <a:solidFill>
                <a:srgbClr val="FFFFFF"/>
              </a:solidFill>
              <a:latin typeface="SB Sans Text"/>
            </a:endParaRPr>
          </a:p>
        </p:txBody>
      </p:sp>
      <p:cxnSp>
        <p:nvCxnSpPr>
          <p:cNvPr id="80" name="Прямая соединительная линия 79">
            <a:extLst>
              <a:ext uri="{FF2B5EF4-FFF2-40B4-BE49-F238E27FC236}">
                <a16:creationId xmlns:a16="http://schemas.microsoft.com/office/drawing/2014/main" id="{CB547A91-DC6B-254B-F8FE-B7DBAC745EDE}"/>
              </a:ext>
            </a:extLst>
          </p:cNvPr>
          <p:cNvCxnSpPr>
            <a:cxnSpLocks/>
          </p:cNvCxnSpPr>
          <p:nvPr/>
        </p:nvCxnSpPr>
        <p:spPr>
          <a:xfrm>
            <a:off x="11529699" y="1459126"/>
            <a:ext cx="0" cy="272611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>
            <a:extLst>
              <a:ext uri="{FF2B5EF4-FFF2-40B4-BE49-F238E27FC236}">
                <a16:creationId xmlns:a16="http://schemas.microsoft.com/office/drawing/2014/main" id="{2F0384F6-F52D-8024-C969-E75F231A8930}"/>
              </a:ext>
            </a:extLst>
          </p:cNvPr>
          <p:cNvCxnSpPr>
            <a:cxnSpLocks/>
          </p:cNvCxnSpPr>
          <p:nvPr/>
        </p:nvCxnSpPr>
        <p:spPr>
          <a:xfrm>
            <a:off x="10187255" y="1791633"/>
            <a:ext cx="0" cy="132267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3348FB2A-52B7-FA35-63E9-7865801DEF0D}"/>
              </a:ext>
            </a:extLst>
          </p:cNvPr>
          <p:cNvCxnSpPr/>
          <p:nvPr/>
        </p:nvCxnSpPr>
        <p:spPr>
          <a:xfrm>
            <a:off x="8837201" y="2118372"/>
            <a:ext cx="1" cy="4164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>
            <a:extLst>
              <a:ext uri="{FF2B5EF4-FFF2-40B4-BE49-F238E27FC236}">
                <a16:creationId xmlns:a16="http://schemas.microsoft.com/office/drawing/2014/main" id="{588F9FA5-7229-24C5-4B9E-B7B850B9F3C2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7488230" y="1690201"/>
            <a:ext cx="0" cy="70625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C982A818-21B2-EC5F-6A29-A6C91C5F7944}"/>
              </a:ext>
            </a:extLst>
          </p:cNvPr>
          <p:cNvCxnSpPr/>
          <p:nvPr/>
        </p:nvCxnSpPr>
        <p:spPr>
          <a:xfrm>
            <a:off x="6139255" y="2781800"/>
            <a:ext cx="1" cy="4164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1564780A-02CB-E805-AA93-02266C83D2DB}"/>
              </a:ext>
            </a:extLst>
          </p:cNvPr>
          <p:cNvCxnSpPr>
            <a:cxnSpLocks/>
          </p:cNvCxnSpPr>
          <p:nvPr/>
        </p:nvCxnSpPr>
        <p:spPr>
          <a:xfrm>
            <a:off x="4790285" y="2881802"/>
            <a:ext cx="0" cy="956371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6EC8E333-A16D-9608-0ED1-F8814DD3CC27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3441311" y="2306892"/>
            <a:ext cx="3" cy="11742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D1885F05-1645-2CE5-40DF-DA9DA95B9BD2}"/>
              </a:ext>
            </a:extLst>
          </p:cNvPr>
          <p:cNvCxnSpPr>
            <a:cxnSpLocks/>
            <a:stCxn id="44" idx="2"/>
          </p:cNvCxnSpPr>
          <p:nvPr/>
        </p:nvCxnSpPr>
        <p:spPr>
          <a:xfrm flipH="1">
            <a:off x="2092341" y="2973536"/>
            <a:ext cx="1" cy="79873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Заголовок 3">
            <a:extLst>
              <a:ext uri="{FF2B5EF4-FFF2-40B4-BE49-F238E27FC236}">
                <a16:creationId xmlns:a16="http://schemas.microsoft.com/office/drawing/2014/main" id="{AAFE6BCE-1E95-5CE4-2DFA-986A51E7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65" y="176529"/>
            <a:ext cx="7137319" cy="117429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+mj-lt"/>
              </a:rPr>
              <a:t>Организация </a:t>
            </a:r>
            <a:r>
              <a:rPr lang="ru-RU" dirty="0" err="1">
                <a:solidFill>
                  <a:schemeClr val="bg1"/>
                </a:solidFill>
                <a:latin typeface="+mj-lt"/>
              </a:rPr>
              <a:t>коллабораций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RnD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ru-RU" dirty="0">
                <a:solidFill>
                  <a:schemeClr val="bg1"/>
                </a:solidFill>
                <a:latin typeface="+mj-lt"/>
              </a:rPr>
              <a:t>подразделений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E99621-D622-C80D-9B0E-45D9C82415BA}"/>
              </a:ext>
            </a:extLst>
          </p:cNvPr>
          <p:cNvSpPr txBox="1"/>
          <p:nvPr/>
        </p:nvSpPr>
        <p:spPr>
          <a:xfrm>
            <a:off x="20804" y="2982298"/>
            <a:ext cx="144734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Идея, алгоритм, описание технологии</a:t>
            </a:r>
            <a:r>
              <a:rPr lang="ru-RU" sz="105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</a:t>
            </a:r>
            <a:r>
              <a:rPr lang="ru-RU" sz="1050" b="0" i="0" u="none" strike="noStrike" dirty="0">
                <a:solidFill>
                  <a:schemeClr val="bg1"/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rPr>
              <a:t>(НИР)</a:t>
            </a:r>
            <a:endParaRPr lang="ru-RU" sz="1050" dirty="0">
              <a:solidFill>
                <a:schemeClr val="bg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6FF5EC-13F7-E3E4-7EA0-7F17763E1723}"/>
              </a:ext>
            </a:extLst>
          </p:cNvPr>
          <p:cNvSpPr txBox="1"/>
          <p:nvPr/>
        </p:nvSpPr>
        <p:spPr>
          <a:xfrm>
            <a:off x="918070" y="2396455"/>
            <a:ext cx="2348543" cy="5770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b="0" i="0" u="none" strike="noStrike">
                <a:solidFill>
                  <a:srgbClr val="3C342A"/>
                </a:solidFill>
                <a:effectLst/>
                <a:latin typeface="Open Sans" panose="020B0606030504020204" pitchFamily="34" charset="0"/>
              </a:defRPr>
            </a:lvl1pPr>
          </a:lstStyle>
          <a:p>
            <a:pPr algn="ctr"/>
            <a:r>
              <a:rPr lang="ru-RU" sz="105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Сравнение альтернатив, выбор концепции, принципиальное решение (НИР)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ED8761-790E-C63C-3E0D-5F0690E6C6CE}"/>
              </a:ext>
            </a:extLst>
          </p:cNvPr>
          <p:cNvSpPr txBox="1"/>
          <p:nvPr/>
        </p:nvSpPr>
        <p:spPr>
          <a:xfrm>
            <a:off x="1936904" y="1568228"/>
            <a:ext cx="300881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050" b="0" i="0" u="none" strike="noStrike">
                <a:solidFill>
                  <a:schemeClr val="bg1"/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Определение концепции. </a:t>
            </a:r>
          </a:p>
          <a:p>
            <a:r>
              <a:rPr lang="ru-RU" dirty="0"/>
              <a:t>Проверка осуществимости и преимуществ, обоснование эффективности технологии, оценка рисков (НИР)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4339DC-D8C5-521A-4E19-A4B2AA19994C}"/>
              </a:ext>
            </a:extLst>
          </p:cNvPr>
          <p:cNvSpPr txBox="1"/>
          <p:nvPr/>
        </p:nvSpPr>
        <p:spPr>
          <a:xfrm>
            <a:off x="3016460" y="3829752"/>
            <a:ext cx="3547651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050" b="0" i="0" u="none" strike="noStrike">
                <a:solidFill>
                  <a:schemeClr val="bg1"/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Техническая реализуемость, экспериментальная проверка индивидуальных компонентов в лабораторных условиях, предварительная интеграция общей модели (НИР)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050E90C-5F97-B4B7-8B4F-B1D5264DB9BD}"/>
              </a:ext>
            </a:extLst>
          </p:cNvPr>
          <p:cNvSpPr txBox="1"/>
          <p:nvPr/>
        </p:nvSpPr>
        <p:spPr>
          <a:xfrm>
            <a:off x="4798424" y="3212953"/>
            <a:ext cx="2681662" cy="5770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050" b="0" i="0" u="none" strike="noStrike">
                <a:solidFill>
                  <a:schemeClr val="bg1"/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Лабораторный прототип, имитационные испытания в условиях, близких к реальным (НИОКР)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C8B05A-9162-FB3A-DDC0-683350E63587}"/>
              </a:ext>
            </a:extLst>
          </p:cNvPr>
          <p:cNvSpPr txBox="1"/>
          <p:nvPr/>
        </p:nvSpPr>
        <p:spPr>
          <a:xfrm>
            <a:off x="5656419" y="1113120"/>
            <a:ext cx="3663621" cy="5770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050" b="0" i="0" u="none" strike="noStrike">
                <a:solidFill>
                  <a:schemeClr val="bg1"/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Демонстрационная версия. Испытание в моделируемых условиях эксплуатации, отработка возможных эффектов масштабирования (НИОКР)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B01CF0-F34F-B3E3-5285-C766EEDD355C}"/>
              </a:ext>
            </a:extLst>
          </p:cNvPr>
          <p:cNvSpPr txBox="1"/>
          <p:nvPr/>
        </p:nvSpPr>
        <p:spPr>
          <a:xfrm>
            <a:off x="7710449" y="2537226"/>
            <a:ext cx="2253506" cy="5770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050" b="0" i="0" u="none" strike="noStrike">
                <a:solidFill>
                  <a:schemeClr val="bg1"/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Разработка и опытные испытания реального действующего прототипа (ОКР)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AD920A7-069B-DF4F-D14F-B0442160F745}"/>
              </a:ext>
            </a:extLst>
          </p:cNvPr>
          <p:cNvSpPr txBox="1"/>
          <p:nvPr/>
        </p:nvSpPr>
        <p:spPr>
          <a:xfrm>
            <a:off x="8837201" y="3198200"/>
            <a:ext cx="2681661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050" b="0" i="0" u="none" strike="noStrike">
                <a:solidFill>
                  <a:schemeClr val="bg1"/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Разработка финального доработанного прототипа. Заводские испытания натурального образца (ОКР)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81E60E-1DB5-4315-013D-D12F8F885A88}"/>
              </a:ext>
            </a:extLst>
          </p:cNvPr>
          <p:cNvSpPr txBox="1"/>
          <p:nvPr/>
        </p:nvSpPr>
        <p:spPr>
          <a:xfrm>
            <a:off x="9586857" y="4185237"/>
            <a:ext cx="2605143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algn="ctr">
              <a:defRPr sz="1050" b="0" i="0" u="none" strike="noStrike">
                <a:solidFill>
                  <a:schemeClr val="bg1"/>
                </a:solidFill>
                <a:effectLst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Эксплуатационные испытания, работа в реальных условиях, проверка готовности к постановке на производство (ОКР)</a:t>
            </a:r>
          </a:p>
        </p:txBody>
      </p: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1A842E3E-03EC-F462-3DBF-7FE74D87AF9C}"/>
              </a:ext>
            </a:extLst>
          </p:cNvPr>
          <p:cNvGrpSpPr/>
          <p:nvPr/>
        </p:nvGrpSpPr>
        <p:grpSpPr>
          <a:xfrm>
            <a:off x="532300" y="3580895"/>
            <a:ext cx="422141" cy="745935"/>
            <a:chOff x="532300" y="3559379"/>
            <a:chExt cx="422141" cy="745935"/>
          </a:xfrm>
        </p:grpSpPr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067AB4FE-54D4-6B19-4116-6E6E1E021486}"/>
                </a:ext>
              </a:extLst>
            </p:cNvPr>
            <p:cNvSpPr/>
            <p:nvPr/>
          </p:nvSpPr>
          <p:spPr>
            <a:xfrm rot="2700000">
              <a:off x="532300" y="3823582"/>
              <a:ext cx="422141" cy="422141"/>
            </a:xfrm>
            <a:prstGeom prst="ellipse">
              <a:avLst/>
            </a:prstGeom>
            <a:solidFill>
              <a:srgbClr val="F69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1B722265-2E8E-5995-B528-F37C11F24A3A}"/>
                </a:ext>
              </a:extLst>
            </p:cNvPr>
            <p:cNvCxnSpPr>
              <a:cxnSpLocks/>
              <a:stCxn id="43" idx="2"/>
              <a:endCxn id="26" idx="1"/>
            </p:cNvCxnSpPr>
            <p:nvPr/>
          </p:nvCxnSpPr>
          <p:spPr>
            <a:xfrm flipH="1">
              <a:off x="743371" y="3559379"/>
              <a:ext cx="1106" cy="26420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0A62611-A60F-5A70-BB7E-22494A25FFE6}"/>
                </a:ext>
              </a:extLst>
            </p:cNvPr>
            <p:cNvSpPr txBox="1"/>
            <p:nvPr/>
          </p:nvSpPr>
          <p:spPr>
            <a:xfrm>
              <a:off x="570014" y="3843649"/>
              <a:ext cx="317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0597DBD4-2A5A-935E-32BC-337472D6892E}"/>
              </a:ext>
            </a:extLst>
          </p:cNvPr>
          <p:cNvGrpSpPr/>
          <p:nvPr/>
        </p:nvGrpSpPr>
        <p:grpSpPr>
          <a:xfrm>
            <a:off x="1881272" y="3525479"/>
            <a:ext cx="422141" cy="461665"/>
            <a:chOff x="1881272" y="3525479"/>
            <a:chExt cx="422141" cy="461665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167D259A-B456-E428-52CB-A5BD2AEC2787}"/>
                </a:ext>
              </a:extLst>
            </p:cNvPr>
            <p:cNvSpPr/>
            <p:nvPr/>
          </p:nvSpPr>
          <p:spPr>
            <a:xfrm rot="2700000">
              <a:off x="1881272" y="3527807"/>
              <a:ext cx="422141" cy="422141"/>
            </a:xfrm>
            <a:prstGeom prst="ellipse">
              <a:avLst/>
            </a:prstGeom>
            <a:solidFill>
              <a:srgbClr val="F79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46C563C-FD0B-8DC2-60BE-45F07ABE8520}"/>
                </a:ext>
              </a:extLst>
            </p:cNvPr>
            <p:cNvSpPr txBox="1"/>
            <p:nvPr/>
          </p:nvSpPr>
          <p:spPr>
            <a:xfrm>
              <a:off x="1912383" y="3525479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3E69ED8C-C587-F4C9-6DD2-A0B6F8CF3780}"/>
              </a:ext>
            </a:extLst>
          </p:cNvPr>
          <p:cNvGrpSpPr/>
          <p:nvPr/>
        </p:nvGrpSpPr>
        <p:grpSpPr>
          <a:xfrm>
            <a:off x="3230244" y="3169800"/>
            <a:ext cx="422141" cy="469842"/>
            <a:chOff x="3230244" y="3169800"/>
            <a:chExt cx="422141" cy="469842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D110BF00-4A91-398E-997F-CCBD674598EA}"/>
                </a:ext>
              </a:extLst>
            </p:cNvPr>
            <p:cNvSpPr/>
            <p:nvPr/>
          </p:nvSpPr>
          <p:spPr>
            <a:xfrm rot="2700000">
              <a:off x="3230244" y="3169800"/>
              <a:ext cx="422141" cy="422141"/>
            </a:xfrm>
            <a:prstGeom prst="ellipse">
              <a:avLst/>
            </a:prstGeom>
            <a:solidFill>
              <a:srgbClr val="FAA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85F7C6A-ADBB-1511-7D61-DB85F9ABF75C}"/>
                </a:ext>
              </a:extLst>
            </p:cNvPr>
            <p:cNvSpPr txBox="1"/>
            <p:nvPr/>
          </p:nvSpPr>
          <p:spPr>
            <a:xfrm>
              <a:off x="3259998" y="3177977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4558544F-2B72-E28D-0E0A-4529D74AD5A3}"/>
              </a:ext>
            </a:extLst>
          </p:cNvPr>
          <p:cNvGrpSpPr/>
          <p:nvPr/>
        </p:nvGrpSpPr>
        <p:grpSpPr>
          <a:xfrm>
            <a:off x="4579216" y="2823061"/>
            <a:ext cx="422141" cy="479384"/>
            <a:chOff x="4579216" y="2833819"/>
            <a:chExt cx="422141" cy="479384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72D44BC0-A225-7EBF-49A1-071D831D87A5}"/>
                </a:ext>
              </a:extLst>
            </p:cNvPr>
            <p:cNvSpPr/>
            <p:nvPr/>
          </p:nvSpPr>
          <p:spPr>
            <a:xfrm rot="2700000">
              <a:off x="4579216" y="2833819"/>
              <a:ext cx="422141" cy="422141"/>
            </a:xfrm>
            <a:prstGeom prst="ellipse">
              <a:avLst/>
            </a:prstGeom>
            <a:solidFill>
              <a:srgbClr val="F9B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C422850-379C-447A-19D3-1E0FC07D8E77}"/>
                </a:ext>
              </a:extLst>
            </p:cNvPr>
            <p:cNvSpPr txBox="1"/>
            <p:nvPr/>
          </p:nvSpPr>
          <p:spPr>
            <a:xfrm>
              <a:off x="4594428" y="2851538"/>
              <a:ext cx="375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2B725B9B-CE69-3021-2628-EB6261E0585B}"/>
              </a:ext>
            </a:extLst>
          </p:cNvPr>
          <p:cNvGrpSpPr/>
          <p:nvPr/>
        </p:nvGrpSpPr>
        <p:grpSpPr>
          <a:xfrm>
            <a:off x="5928188" y="2489916"/>
            <a:ext cx="422141" cy="475132"/>
            <a:chOff x="5928188" y="2489916"/>
            <a:chExt cx="422141" cy="475132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9F1B063E-B693-EBA8-0B9A-89EBEB523279}"/>
                </a:ext>
              </a:extLst>
            </p:cNvPr>
            <p:cNvSpPr/>
            <p:nvPr/>
          </p:nvSpPr>
          <p:spPr>
            <a:xfrm rot="2700000">
              <a:off x="5928188" y="2489916"/>
              <a:ext cx="422141" cy="422141"/>
            </a:xfrm>
            <a:prstGeom prst="ellipse">
              <a:avLst/>
            </a:prstGeom>
            <a:solidFill>
              <a:srgbClr val="E1C3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6FAB20A-4AEB-0C72-71CC-AAB3E8977EF5}"/>
                </a:ext>
              </a:extLst>
            </p:cNvPr>
            <p:cNvSpPr txBox="1"/>
            <p:nvPr/>
          </p:nvSpPr>
          <p:spPr>
            <a:xfrm>
              <a:off x="5964488" y="2503383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</p:grpSp>
      <p:grpSp>
        <p:nvGrpSpPr>
          <p:cNvPr id="107" name="Группа 106">
            <a:extLst>
              <a:ext uri="{FF2B5EF4-FFF2-40B4-BE49-F238E27FC236}">
                <a16:creationId xmlns:a16="http://schemas.microsoft.com/office/drawing/2014/main" id="{BF4F88B0-93D2-CFFD-876A-3BD84DB1E85B}"/>
              </a:ext>
            </a:extLst>
          </p:cNvPr>
          <p:cNvGrpSpPr/>
          <p:nvPr/>
        </p:nvGrpSpPr>
        <p:grpSpPr>
          <a:xfrm>
            <a:off x="7277160" y="2145215"/>
            <a:ext cx="422141" cy="481508"/>
            <a:chOff x="7277160" y="2155973"/>
            <a:chExt cx="422141" cy="481508"/>
          </a:xfrm>
        </p:grpSpPr>
        <p:sp>
          <p:nvSpPr>
            <p:cNvPr id="38" name="Овал 37">
              <a:extLst>
                <a:ext uri="{FF2B5EF4-FFF2-40B4-BE49-F238E27FC236}">
                  <a16:creationId xmlns:a16="http://schemas.microsoft.com/office/drawing/2014/main" id="{315E0004-EB90-22DD-76CA-2068B13F3260}"/>
                </a:ext>
              </a:extLst>
            </p:cNvPr>
            <p:cNvSpPr/>
            <p:nvPr/>
          </p:nvSpPr>
          <p:spPr>
            <a:xfrm rot="2700000">
              <a:off x="7277160" y="2155973"/>
              <a:ext cx="422141" cy="422141"/>
            </a:xfrm>
            <a:prstGeom prst="ellipse">
              <a:avLst/>
            </a:prstGeom>
            <a:solidFill>
              <a:srgbClr val="C7C2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EE2EF02-0627-D275-88A8-83FF40A24413}"/>
                </a:ext>
              </a:extLst>
            </p:cNvPr>
            <p:cNvSpPr txBox="1"/>
            <p:nvPr/>
          </p:nvSpPr>
          <p:spPr>
            <a:xfrm>
              <a:off x="7299436" y="2175816"/>
              <a:ext cx="375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6</a:t>
              </a:r>
            </a:p>
          </p:txBody>
        </p:sp>
      </p:grp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CB7916B3-C6BB-2C85-E4F3-222A67596593}"/>
              </a:ext>
            </a:extLst>
          </p:cNvPr>
          <p:cNvGrpSpPr/>
          <p:nvPr/>
        </p:nvGrpSpPr>
        <p:grpSpPr>
          <a:xfrm>
            <a:off x="8626132" y="1785012"/>
            <a:ext cx="422141" cy="489552"/>
            <a:chOff x="8626132" y="1763496"/>
            <a:chExt cx="422141" cy="489552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B9B70ABF-3350-8A40-6563-1E3EDA55BDD4}"/>
                </a:ext>
              </a:extLst>
            </p:cNvPr>
            <p:cNvSpPr/>
            <p:nvPr/>
          </p:nvSpPr>
          <p:spPr>
            <a:xfrm rot="2700000">
              <a:off x="8626132" y="1763496"/>
              <a:ext cx="422141" cy="422141"/>
            </a:xfrm>
            <a:prstGeom prst="ellipse">
              <a:avLst/>
            </a:prstGeom>
            <a:solidFill>
              <a:srgbClr val="98C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3D09360-6A92-EF18-F581-B7798B745223}"/>
                </a:ext>
              </a:extLst>
            </p:cNvPr>
            <p:cNvSpPr txBox="1"/>
            <p:nvPr/>
          </p:nvSpPr>
          <p:spPr>
            <a:xfrm>
              <a:off x="8669131" y="1791383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7</a:t>
              </a:r>
            </a:p>
          </p:txBody>
        </p:sp>
      </p:grpSp>
      <p:grpSp>
        <p:nvGrpSpPr>
          <p:cNvPr id="110" name="Группа 109">
            <a:extLst>
              <a:ext uri="{FF2B5EF4-FFF2-40B4-BE49-F238E27FC236}">
                <a16:creationId xmlns:a16="http://schemas.microsoft.com/office/drawing/2014/main" id="{D62BBBCE-BD2E-63D9-A4E2-BE6319D106B4}"/>
              </a:ext>
            </a:extLst>
          </p:cNvPr>
          <p:cNvGrpSpPr/>
          <p:nvPr/>
        </p:nvGrpSpPr>
        <p:grpSpPr>
          <a:xfrm>
            <a:off x="9975104" y="1443657"/>
            <a:ext cx="422141" cy="481229"/>
            <a:chOff x="9975104" y="1443657"/>
            <a:chExt cx="422141" cy="481229"/>
          </a:xfrm>
        </p:grpSpPr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C66F0CED-0A5A-6C7E-3C7F-54C67CA65DEB}"/>
                </a:ext>
              </a:extLst>
            </p:cNvPr>
            <p:cNvSpPr/>
            <p:nvPr/>
          </p:nvSpPr>
          <p:spPr>
            <a:xfrm rot="2700000">
              <a:off x="9975104" y="1443657"/>
              <a:ext cx="422141" cy="422141"/>
            </a:xfrm>
            <a:prstGeom prst="ellipse">
              <a:avLst/>
            </a:prstGeom>
            <a:solidFill>
              <a:srgbClr val="6FBF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DE709C5-135C-EDD5-857E-D5069CA3676B}"/>
                </a:ext>
              </a:extLst>
            </p:cNvPr>
            <p:cNvSpPr txBox="1"/>
            <p:nvPr/>
          </p:nvSpPr>
          <p:spPr>
            <a:xfrm>
              <a:off x="10002290" y="1463221"/>
              <a:ext cx="375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8</a:t>
              </a:r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4B15D4C4-2828-C3BB-18AE-21B457CBCB38}"/>
              </a:ext>
            </a:extLst>
          </p:cNvPr>
          <p:cNvGrpSpPr/>
          <p:nvPr/>
        </p:nvGrpSpPr>
        <p:grpSpPr>
          <a:xfrm>
            <a:off x="11324076" y="1121746"/>
            <a:ext cx="422141" cy="482982"/>
            <a:chOff x="11324076" y="1121746"/>
            <a:chExt cx="422141" cy="482982"/>
          </a:xfrm>
        </p:grpSpPr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7D97FA45-B1D6-C56B-FE1E-D09D56824461}"/>
                </a:ext>
              </a:extLst>
            </p:cNvPr>
            <p:cNvSpPr/>
            <p:nvPr/>
          </p:nvSpPr>
          <p:spPr>
            <a:xfrm rot="2700000">
              <a:off x="11324076" y="1121746"/>
              <a:ext cx="422141" cy="422141"/>
            </a:xfrm>
            <a:prstGeom prst="ellipse">
              <a:avLst/>
            </a:prstGeom>
            <a:solidFill>
              <a:srgbClr val="4CB7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CDB8F30-486B-9D92-D0D0-B60F639AC7DD}"/>
                </a:ext>
              </a:extLst>
            </p:cNvPr>
            <p:cNvSpPr txBox="1"/>
            <p:nvPr/>
          </p:nvSpPr>
          <p:spPr>
            <a:xfrm>
              <a:off x="11358320" y="1143063"/>
              <a:ext cx="3754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dirty="0">
                  <a:solidFill>
                    <a:schemeClr val="bg1"/>
                  </a:solidFill>
                  <a:latin typeface="+mj-lt"/>
                </a:rPr>
                <a:t>9</a:t>
              </a: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B6FDEF9-9B51-B289-BF44-156A7FA3FB17}"/>
              </a:ext>
            </a:extLst>
          </p:cNvPr>
          <p:cNvGrpSpPr/>
          <p:nvPr/>
        </p:nvGrpSpPr>
        <p:grpSpPr>
          <a:xfrm>
            <a:off x="553453" y="4679863"/>
            <a:ext cx="3938334" cy="461665"/>
            <a:chOff x="1063483" y="4515559"/>
            <a:chExt cx="1937197" cy="461665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E667F202-8D20-2E41-0ECA-6682F8D54D13}"/>
                </a:ext>
              </a:extLst>
            </p:cNvPr>
            <p:cNvSpPr/>
            <p:nvPr/>
          </p:nvSpPr>
          <p:spPr>
            <a:xfrm>
              <a:off x="1063483" y="4515559"/>
              <a:ext cx="1937197" cy="461665"/>
            </a:xfrm>
            <a:prstGeom prst="roundRect">
              <a:avLst>
                <a:gd name="adj" fmla="val 30728"/>
              </a:avLst>
            </a:prstGeom>
            <a:solidFill>
              <a:srgbClr val="6F5E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BAA45A-1B2D-7CA3-377B-C412162D5D5A}"/>
                </a:ext>
              </a:extLst>
            </p:cNvPr>
            <p:cNvSpPr txBox="1"/>
            <p:nvPr/>
          </p:nvSpPr>
          <p:spPr>
            <a:xfrm>
              <a:off x="1160729" y="4586932"/>
              <a:ext cx="729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AIRI </a:t>
              </a:r>
              <a:r>
                <a:rPr lang="ru-RU" dirty="0">
                  <a:solidFill>
                    <a:schemeClr val="bg1"/>
                  </a:solidFill>
                  <a:latin typeface="+mj-lt"/>
                </a:rPr>
                <a:t>и ЦИИ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DD049D-3324-DF1D-EABC-32512A6FA8F6}"/>
                </a:ext>
              </a:extLst>
            </p:cNvPr>
            <p:cNvSpPr txBox="1"/>
            <p:nvPr/>
          </p:nvSpPr>
          <p:spPr>
            <a:xfrm>
              <a:off x="2000286" y="4586932"/>
              <a:ext cx="917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Горизонт </a:t>
              </a:r>
              <a:r>
                <a:rPr lang="en-US" dirty="0">
                  <a:solidFill>
                    <a:schemeClr val="bg1"/>
                  </a:solidFill>
                  <a:latin typeface="+mj-lt"/>
                </a:rPr>
                <a:t>5</a:t>
              </a:r>
              <a:r>
                <a:rPr lang="ru-RU" dirty="0">
                  <a:solidFill>
                    <a:schemeClr val="bg1"/>
                  </a:solidFill>
                  <a:latin typeface="+mj-lt"/>
                </a:rPr>
                <a:t>+</a:t>
              </a:r>
              <a:r>
                <a:rPr lang="en-US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ru-RU" dirty="0">
                  <a:solidFill>
                    <a:schemeClr val="bg1"/>
                  </a:solidFill>
                  <a:latin typeface="+mj-lt"/>
                </a:rPr>
                <a:t>лет</a:t>
              </a:r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2B7FFB82-6DA0-E2C5-0314-FC09CE775495}"/>
              </a:ext>
            </a:extLst>
          </p:cNvPr>
          <p:cNvGrpSpPr/>
          <p:nvPr/>
        </p:nvGrpSpPr>
        <p:grpSpPr>
          <a:xfrm>
            <a:off x="4790285" y="5719875"/>
            <a:ext cx="4641934" cy="461665"/>
            <a:chOff x="3975331" y="5595582"/>
            <a:chExt cx="3886501" cy="461665"/>
          </a:xfrm>
        </p:grpSpPr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5761677E-DA30-23DD-E556-EDEEC27B12AC}"/>
                </a:ext>
              </a:extLst>
            </p:cNvPr>
            <p:cNvSpPr/>
            <p:nvPr/>
          </p:nvSpPr>
          <p:spPr>
            <a:xfrm>
              <a:off x="3975331" y="5595582"/>
              <a:ext cx="3886501" cy="461665"/>
            </a:xfrm>
            <a:prstGeom prst="roundRect">
              <a:avLst>
                <a:gd name="adj" fmla="val 30728"/>
              </a:avLst>
            </a:prstGeom>
            <a:solidFill>
              <a:srgbClr val="6F5E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BDA8D-0279-3FC6-9981-5E7700F5A41E}"/>
                </a:ext>
              </a:extLst>
            </p:cNvPr>
            <p:cNvSpPr txBox="1"/>
            <p:nvPr/>
          </p:nvSpPr>
          <p:spPr>
            <a:xfrm>
              <a:off x="4072577" y="5666955"/>
              <a:ext cx="1624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+mj-lt"/>
                </a:rPr>
                <a:t>RnD</a:t>
              </a:r>
              <a:r>
                <a:rPr lang="en-US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ru-RU" dirty="0">
                  <a:solidFill>
                    <a:schemeClr val="bg1"/>
                  </a:solidFill>
                  <a:latin typeface="+mj-lt"/>
                </a:rPr>
                <a:t>бизнеса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9B8ED0-47D3-2781-EA9B-3E2525F57D05}"/>
                </a:ext>
              </a:extLst>
            </p:cNvPr>
            <p:cNvSpPr txBox="1"/>
            <p:nvPr/>
          </p:nvSpPr>
          <p:spPr>
            <a:xfrm>
              <a:off x="5974829" y="5666955"/>
              <a:ext cx="1354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Горизонт 1-2</a:t>
              </a:r>
              <a:r>
                <a:rPr lang="en-US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ru-RU" dirty="0">
                  <a:solidFill>
                    <a:schemeClr val="bg1"/>
                  </a:solidFill>
                  <a:latin typeface="+mj-lt"/>
                </a:rPr>
                <a:t>года</a:t>
              </a: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2291C3F-B5FA-0270-28B7-00AE93F0CE85}"/>
              </a:ext>
            </a:extLst>
          </p:cNvPr>
          <p:cNvGrpSpPr/>
          <p:nvPr/>
        </p:nvGrpSpPr>
        <p:grpSpPr>
          <a:xfrm>
            <a:off x="7488229" y="6239881"/>
            <a:ext cx="4041469" cy="461665"/>
            <a:chOff x="4904207" y="6142567"/>
            <a:chExt cx="5534335" cy="461665"/>
          </a:xfrm>
        </p:grpSpPr>
        <p:sp>
          <p:nvSpPr>
            <p:cNvPr id="14" name="Скругленный прямоугольник 13">
              <a:extLst>
                <a:ext uri="{FF2B5EF4-FFF2-40B4-BE49-F238E27FC236}">
                  <a16:creationId xmlns:a16="http://schemas.microsoft.com/office/drawing/2014/main" id="{57AF5C40-9B62-2A29-066C-3F91CD9B2E6F}"/>
                </a:ext>
              </a:extLst>
            </p:cNvPr>
            <p:cNvSpPr/>
            <p:nvPr/>
          </p:nvSpPr>
          <p:spPr>
            <a:xfrm>
              <a:off x="4904207" y="6142567"/>
              <a:ext cx="5534335" cy="461665"/>
            </a:xfrm>
            <a:prstGeom prst="roundRect">
              <a:avLst>
                <a:gd name="adj" fmla="val 30728"/>
              </a:avLst>
            </a:prstGeom>
            <a:solidFill>
              <a:srgbClr val="6F5E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6EC5AE-6E90-2C68-7DE6-5674934BEFAD}"/>
                </a:ext>
              </a:extLst>
            </p:cNvPr>
            <p:cNvSpPr txBox="1"/>
            <p:nvPr/>
          </p:nvSpPr>
          <p:spPr>
            <a:xfrm>
              <a:off x="5001454" y="6213940"/>
              <a:ext cx="1625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DS </a:t>
              </a:r>
              <a:r>
                <a:rPr lang="ru-RU" dirty="0">
                  <a:solidFill>
                    <a:schemeClr val="bg1"/>
                  </a:solidFill>
                  <a:latin typeface="+mj-lt"/>
                </a:rPr>
                <a:t>команды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968D79-4204-08CB-C98F-34BC30446B88}"/>
                </a:ext>
              </a:extLst>
            </p:cNvPr>
            <p:cNvSpPr txBox="1"/>
            <p:nvPr/>
          </p:nvSpPr>
          <p:spPr>
            <a:xfrm>
              <a:off x="7263889" y="6204495"/>
              <a:ext cx="2061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Горизонт до 1</a:t>
              </a:r>
              <a:r>
                <a:rPr lang="en-US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ru-RU" dirty="0">
                  <a:solidFill>
                    <a:schemeClr val="bg1"/>
                  </a:solidFill>
                  <a:latin typeface="+mj-lt"/>
                </a:rPr>
                <a:t>года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E18FB66A-862D-3B3E-D96C-B5FA5566E0B9}"/>
              </a:ext>
            </a:extLst>
          </p:cNvPr>
          <p:cNvGrpSpPr/>
          <p:nvPr/>
        </p:nvGrpSpPr>
        <p:grpSpPr>
          <a:xfrm>
            <a:off x="1635616" y="5199869"/>
            <a:ext cx="4959071" cy="461665"/>
            <a:chOff x="2032081" y="5048597"/>
            <a:chExt cx="3886501" cy="461665"/>
          </a:xfrm>
          <a:solidFill>
            <a:srgbClr val="6F5E8D"/>
          </a:solidFill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E6E5B829-3937-D0EE-8404-6BBFDA2E2D53}"/>
                </a:ext>
              </a:extLst>
            </p:cNvPr>
            <p:cNvSpPr/>
            <p:nvPr/>
          </p:nvSpPr>
          <p:spPr>
            <a:xfrm>
              <a:off x="2032081" y="5048597"/>
              <a:ext cx="3886501" cy="461665"/>
            </a:xfrm>
            <a:prstGeom prst="roundRect">
              <a:avLst>
                <a:gd name="adj" fmla="val 30728"/>
              </a:avLst>
            </a:prstGeom>
            <a:grpFill/>
            <a:ln w="28575">
              <a:solidFill>
                <a:srgbClr val="48ED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05BD35-5DB2-587A-DBCA-654B3C0F8E22}"/>
                </a:ext>
              </a:extLst>
            </p:cNvPr>
            <p:cNvSpPr txBox="1"/>
            <p:nvPr/>
          </p:nvSpPr>
          <p:spPr>
            <a:xfrm>
              <a:off x="2129327" y="5119970"/>
              <a:ext cx="146226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j-lt"/>
                </a:rPr>
                <a:t>Sber AI Lab</a:t>
              </a:r>
              <a:endParaRPr lang="ru-RU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1467FC-2B49-2390-CF04-44BAECD45A91}"/>
                </a:ext>
              </a:extLst>
            </p:cNvPr>
            <p:cNvSpPr txBox="1"/>
            <p:nvPr/>
          </p:nvSpPr>
          <p:spPr>
            <a:xfrm>
              <a:off x="4240217" y="5119970"/>
              <a:ext cx="152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  <a:latin typeface="+mj-lt"/>
                </a:rPr>
                <a:t>Горизонт 3+</a:t>
              </a:r>
              <a:r>
                <a:rPr lang="en-US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ru-RU" dirty="0">
                  <a:solidFill>
                    <a:schemeClr val="bg1"/>
                  </a:solidFill>
                  <a:latin typeface="+mj-lt"/>
                </a:rPr>
                <a:t>года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CB9DD9-6555-7ABA-2F4D-3B1FAACD0C51}"/>
              </a:ext>
            </a:extLst>
          </p:cNvPr>
          <p:cNvSpPr txBox="1"/>
          <p:nvPr/>
        </p:nvSpPr>
        <p:spPr>
          <a:xfrm>
            <a:off x="247971" y="5869908"/>
            <a:ext cx="1279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TRL</a:t>
            </a:r>
            <a:endParaRPr lang="ru-RU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005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918F333-40B4-F9CF-ADAA-CB493587F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36932"/>
            <a:ext cx="11090237" cy="784366"/>
          </a:xfrm>
        </p:spPr>
        <p:txBody>
          <a:bodyPr>
            <a:normAutofit/>
          </a:bodyPr>
          <a:lstStyle/>
          <a:p>
            <a:r>
              <a:rPr lang="en-US" sz="3200" dirty="0"/>
              <a:t>3MD-Bench: </a:t>
            </a:r>
            <a:r>
              <a:rPr lang="ru-RU" sz="3200" dirty="0" err="1"/>
              <a:t>мультиагентный</a:t>
            </a:r>
            <a:r>
              <a:rPr lang="ru-RU" sz="3200" dirty="0"/>
              <a:t> бенчмарк в медицине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466F5A-D8DE-B622-4205-AF97E83DD0C8}"/>
              </a:ext>
            </a:extLst>
          </p:cNvPr>
          <p:cNvSpPr txBox="1"/>
          <p:nvPr/>
        </p:nvSpPr>
        <p:spPr>
          <a:xfrm>
            <a:off x="175365" y="6366081"/>
            <a:ext cx="11971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hlinkClick r:id="rId2"/>
              </a:rPr>
              <a:t>https://arxiv.org/abs/2504.13861</a:t>
            </a:r>
            <a:r>
              <a:rPr lang="ru-RU" sz="1600" dirty="0">
                <a:solidFill>
                  <a:schemeClr val="bg1"/>
                </a:solidFill>
                <a:latin typeface="+mj-lt"/>
                <a:hlinkClick r:id="rId2"/>
              </a:rPr>
              <a:t>,</a:t>
            </a:r>
            <a:r>
              <a:rPr lang="ru-RU" sz="1600" dirty="0">
                <a:solidFill>
                  <a:schemeClr val="bg1"/>
                </a:solidFill>
                <a:latin typeface="+mj-lt"/>
              </a:rPr>
              <a:t> принято на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EMNLP25 </a:t>
            </a:r>
            <a:endParaRPr lang="en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065F4E-A0B1-FCC5-4655-0606A255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07" y="1549399"/>
            <a:ext cx="3678143" cy="45627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C6741A-64AC-62AF-0E36-6AD340402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43" y="1813111"/>
            <a:ext cx="7842250" cy="161588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4B91B32-09B2-7A3B-A707-E22BC9DAE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494" y="4032919"/>
            <a:ext cx="7772400" cy="2079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4FEC8-6013-7865-9D18-8A8A0C54518B}"/>
              </a:ext>
            </a:extLst>
          </p:cNvPr>
          <p:cNvSpPr txBox="1"/>
          <p:nvPr/>
        </p:nvSpPr>
        <p:spPr>
          <a:xfrm>
            <a:off x="4746173" y="1375220"/>
            <a:ext cx="7065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600"/>
              </a:spcBef>
              <a:defRPr/>
            </a:pPr>
            <a:r>
              <a:rPr lang="ru-RU" sz="2000" dirty="0">
                <a:solidFill>
                  <a:srgbClr val="4AECAE"/>
                </a:solidFill>
                <a:latin typeface="SB Sans Display" panose="020B0503040504020204" pitchFamily="34" charset="0"/>
                <a:ea typeface="SB Sans Text" panose="020B0503040504020204" pitchFamily="34" charset="0"/>
                <a:cs typeface="SB Sans Display" panose="020B0503040504020204" pitchFamily="34" charset="0"/>
              </a:rPr>
              <a:t>Зависимость ответа пациента от темперамента</a:t>
            </a:r>
            <a:endParaRPr lang="en-US" sz="2000" dirty="0">
              <a:solidFill>
                <a:srgbClr val="4AECAE"/>
              </a:solidFill>
              <a:latin typeface="SB Sans Display" panose="020B0503040504020204" pitchFamily="34" charset="0"/>
              <a:ea typeface="SB Sans Text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8398D-F5D3-185F-40B9-99D75B974E5D}"/>
              </a:ext>
            </a:extLst>
          </p:cNvPr>
          <p:cNvSpPr txBox="1"/>
          <p:nvPr/>
        </p:nvSpPr>
        <p:spPr>
          <a:xfrm>
            <a:off x="4803590" y="3578942"/>
            <a:ext cx="7065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600"/>
              </a:spcBef>
              <a:defRPr/>
            </a:pPr>
            <a:r>
              <a:rPr lang="ru-RU" sz="2000" dirty="0">
                <a:solidFill>
                  <a:srgbClr val="4AECAE"/>
                </a:solidFill>
                <a:latin typeface="SB Sans Display" panose="020B0503040504020204" pitchFamily="34" charset="0"/>
                <a:ea typeface="SB Sans Text" panose="020B0503040504020204" pitchFamily="34" charset="0"/>
                <a:cs typeface="SB Sans Display" panose="020B0503040504020204" pitchFamily="34" charset="0"/>
              </a:rPr>
              <a:t>Оценка качества диагностики</a:t>
            </a:r>
            <a:endParaRPr lang="en-US" sz="2000" dirty="0">
              <a:solidFill>
                <a:srgbClr val="4AECAE"/>
              </a:solidFill>
              <a:latin typeface="SB Sans Display" panose="020B0503040504020204" pitchFamily="34" charset="0"/>
              <a:ea typeface="SB Sans Text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6" name="Google Shape;691;p3">
            <a:extLst>
              <a:ext uri="{FF2B5EF4-FFF2-40B4-BE49-F238E27FC236}">
                <a16:creationId xmlns:a16="http://schemas.microsoft.com/office/drawing/2014/main" id="{9CADB5F6-D826-A968-4CBE-D3C3C8569256}"/>
              </a:ext>
            </a:extLst>
          </p:cNvPr>
          <p:cNvSpPr txBox="1">
            <a:spLocks/>
          </p:cNvSpPr>
          <p:nvPr/>
        </p:nvSpPr>
        <p:spPr>
          <a:xfrm>
            <a:off x="8940800" y="6525343"/>
            <a:ext cx="2700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Arial"/>
              <a:buNone/>
              <a:defRPr sz="2400" b="0" i="0" u="none" strike="noStrike" cap="none">
                <a:solidFill>
                  <a:srgbClr val="364355"/>
                </a:solidFill>
                <a:latin typeface="SB Sans Display" panose="020B0503040504020204" pitchFamily="34" charset="0"/>
                <a:ea typeface="Play"/>
                <a:cs typeface="SB Sans Display" panose="020B0503040504020204" pitchFamily="34" charset="0"/>
                <a:sym typeface="Play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F2F2F2"/>
                </a:solidFill>
                <a:latin typeface="Play"/>
                <a:ea typeface="Play"/>
                <a:cs typeface="Play"/>
                <a:sym typeface="Pla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00000"/>
              </a:lnSpc>
              <a:spcBef>
                <a:spcPts val="0"/>
              </a:spcBef>
              <a:buSzPts val="1200"/>
            </a:pPr>
            <a:fld id="{00000000-1234-1234-1234-123412341234}" type="slidenum">
              <a:rPr lang="ru-RU" sz="1200">
                <a:solidFill>
                  <a:srgbClr val="ECECEC"/>
                </a:solidFill>
                <a:latin typeface="Arial"/>
                <a:cs typeface="Arial"/>
                <a:sym typeface="Arial"/>
              </a:rPr>
              <a:pPr algn="r">
                <a:lnSpc>
                  <a:spcPct val="100000"/>
                </a:lnSpc>
                <a:spcBef>
                  <a:spcPts val="0"/>
                </a:spcBef>
                <a:buSzPts val="1200"/>
              </a:pPr>
              <a:t>50</a:t>
            </a:fld>
            <a:endParaRPr lang="ru-RU" sz="1200" dirty="0">
              <a:solidFill>
                <a:srgbClr val="ECECEC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8989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D3A49B-80E4-6AB9-EE41-F5AF907C0574}"/>
              </a:ext>
            </a:extLst>
          </p:cNvPr>
          <p:cNvSpPr/>
          <p:nvPr/>
        </p:nvSpPr>
        <p:spPr>
          <a:xfrm>
            <a:off x="429618" y="1364702"/>
            <a:ext cx="3636000" cy="5088634"/>
          </a:xfrm>
          <a:prstGeom prst="roundRect">
            <a:avLst>
              <a:gd name="adj" fmla="val 5956"/>
            </a:avLst>
          </a:prstGeom>
          <a:solidFill>
            <a:schemeClr val="accent4"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E989F858-5306-8426-C822-996BB9A64D4B}"/>
              </a:ext>
            </a:extLst>
          </p:cNvPr>
          <p:cNvSpPr/>
          <p:nvPr/>
        </p:nvSpPr>
        <p:spPr>
          <a:xfrm>
            <a:off x="4274125" y="1364702"/>
            <a:ext cx="3636000" cy="5088634"/>
          </a:xfrm>
          <a:prstGeom prst="roundRect">
            <a:avLst>
              <a:gd name="adj" fmla="val 5956"/>
            </a:avLst>
          </a:prstGeom>
          <a:solidFill>
            <a:schemeClr val="accent4"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641806B-F061-7425-D840-116B2C5B73B0}"/>
              </a:ext>
            </a:extLst>
          </p:cNvPr>
          <p:cNvSpPr/>
          <p:nvPr/>
        </p:nvSpPr>
        <p:spPr>
          <a:xfrm>
            <a:off x="8118633" y="1364701"/>
            <a:ext cx="3636000" cy="5088634"/>
          </a:xfrm>
          <a:prstGeom prst="roundRect">
            <a:avLst>
              <a:gd name="adj" fmla="val 5956"/>
            </a:avLst>
          </a:prstGeom>
          <a:solidFill>
            <a:schemeClr val="accent4">
              <a:alpha val="207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DA5D9D-3F03-3533-8F46-BCEB80D4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Научные достижения не всегда приносят бизнес-эффект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8F035-ABE9-397C-0CCE-3E24DA517A02}"/>
              </a:ext>
            </a:extLst>
          </p:cNvPr>
          <p:cNvSpPr txBox="1"/>
          <p:nvPr/>
        </p:nvSpPr>
        <p:spPr>
          <a:xfrm>
            <a:off x="655720" y="1613374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" dirty="0">
                <a:solidFill>
                  <a:schemeClr val="bg1"/>
                </a:solidFill>
                <a:latin typeface="+mj-lt"/>
              </a:rPr>
              <a:t>RL RecSys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FB0CE-14AE-96D4-4D8F-B6112BE3A231}"/>
              </a:ext>
            </a:extLst>
          </p:cNvPr>
          <p:cNvSpPr txBox="1"/>
          <p:nvPr/>
        </p:nvSpPr>
        <p:spPr>
          <a:xfrm>
            <a:off x="4544295" y="1613374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>
                <a:solidFill>
                  <a:schemeClr val="bg1"/>
                </a:solidFill>
                <a:latin typeface="+mj-lt"/>
              </a:rPr>
              <a:t>ВФО</a:t>
            </a: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51E39D-FB5E-B1FB-FA68-D42580F5FB09}"/>
              </a:ext>
            </a:extLst>
          </p:cNvPr>
          <p:cNvSpPr txBox="1"/>
          <p:nvPr/>
        </p:nvSpPr>
        <p:spPr>
          <a:xfrm>
            <a:off x="8295563" y="1613374"/>
            <a:ext cx="167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+mj-lt"/>
              </a:rPr>
              <a:t>SLAMA</a:t>
            </a:r>
            <a:endParaRPr lang="e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8ECF3-D6B5-FFCE-9662-3C99595BF061}"/>
              </a:ext>
            </a:extLst>
          </p:cNvPr>
          <p:cNvSpPr txBox="1"/>
          <p:nvPr/>
        </p:nvSpPr>
        <p:spPr>
          <a:xfrm>
            <a:off x="4544295" y="2778776"/>
            <a:ext cx="1426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Что сделано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C7E651-3042-D41C-0CD0-AF3DC0DD3035}"/>
              </a:ext>
            </a:extLst>
          </p:cNvPr>
          <p:cNvSpPr txBox="1"/>
          <p:nvPr/>
        </p:nvSpPr>
        <p:spPr>
          <a:xfrm>
            <a:off x="8295563" y="2778776"/>
            <a:ext cx="1426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Что сделано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C3E100-B823-AEC5-3EA5-BFE9F47A68FE}"/>
              </a:ext>
            </a:extLst>
          </p:cNvPr>
          <p:cNvSpPr txBox="1"/>
          <p:nvPr/>
        </p:nvSpPr>
        <p:spPr>
          <a:xfrm>
            <a:off x="655720" y="2778776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Что сделано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5F8408-2897-B5E5-2A03-878E54FAD96B}"/>
              </a:ext>
            </a:extLst>
          </p:cNvPr>
          <p:cNvSpPr txBox="1"/>
          <p:nvPr/>
        </p:nvSpPr>
        <p:spPr>
          <a:xfrm>
            <a:off x="8295563" y="4578401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Причины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00C4D-150E-6BAB-32FE-F16211496C05}"/>
              </a:ext>
            </a:extLst>
          </p:cNvPr>
          <p:cNvSpPr txBox="1"/>
          <p:nvPr/>
        </p:nvSpPr>
        <p:spPr>
          <a:xfrm>
            <a:off x="4544295" y="4578401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Причины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D22BD-6E47-9E1A-2039-184260C0E11C}"/>
              </a:ext>
            </a:extLst>
          </p:cNvPr>
          <p:cNvSpPr txBox="1"/>
          <p:nvPr/>
        </p:nvSpPr>
        <p:spPr>
          <a:xfrm>
            <a:off x="655720" y="4578401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>
                <a:solidFill>
                  <a:schemeClr val="bg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Причины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F016FA-4E11-659A-68D9-8687AE8C8270}"/>
              </a:ext>
            </a:extLst>
          </p:cNvPr>
          <p:cNvSpPr txBox="1"/>
          <p:nvPr/>
        </p:nvSpPr>
        <p:spPr>
          <a:xfrm>
            <a:off x="4543537" y="3202966"/>
            <a:ext cx="327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 НИР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Статьи с ведущими учеными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548E3D-7EB6-3ADA-24BF-DAC625F7084D}"/>
              </a:ext>
            </a:extLst>
          </p:cNvPr>
          <p:cNvSpPr txBox="1"/>
          <p:nvPr/>
        </p:nvSpPr>
        <p:spPr>
          <a:xfrm>
            <a:off x="8295563" y="3233597"/>
            <a:ext cx="27067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2 НИР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Статья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Оригинальный подход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D63F8-8C71-F860-9D11-F937AF4C7913}"/>
              </a:ext>
            </a:extLst>
          </p:cNvPr>
          <p:cNvSpPr txBox="1"/>
          <p:nvPr/>
        </p:nvSpPr>
        <p:spPr>
          <a:xfrm>
            <a:off x="4543537" y="2023797"/>
            <a:ext cx="22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Библиотека </a:t>
            </a:r>
            <a:r>
              <a:rPr lang="en-US" sz="1600" dirty="0" err="1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Stalaktit</a:t>
            </a:r>
            <a:endParaRPr lang="ru-RU" sz="1600" dirty="0">
              <a:solidFill>
                <a:schemeClr val="bg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96226A-B5DF-474D-60DF-CE999BAA3F0A}"/>
              </a:ext>
            </a:extLst>
          </p:cNvPr>
          <p:cNvSpPr txBox="1"/>
          <p:nvPr/>
        </p:nvSpPr>
        <p:spPr>
          <a:xfrm>
            <a:off x="8295563" y="2023797"/>
            <a:ext cx="2150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Библиотека </a:t>
            </a:r>
            <a:r>
              <a:rPr lang="en-US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SLAMA</a:t>
            </a:r>
            <a:endParaRPr lang="ru-RU" sz="1600" dirty="0">
              <a:solidFill>
                <a:schemeClr val="bg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AEDE81-D4D1-F547-2D0B-FD88CAE761E8}"/>
              </a:ext>
            </a:extLst>
          </p:cNvPr>
          <p:cNvSpPr txBox="1"/>
          <p:nvPr/>
        </p:nvSpPr>
        <p:spPr>
          <a:xfrm>
            <a:off x="655720" y="3202966"/>
            <a:ext cx="2936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НИР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Статья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Оригинальный алгоритм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9D9B85-C456-D4BF-3C05-712E728386EC}"/>
              </a:ext>
            </a:extLst>
          </p:cNvPr>
          <p:cNvSpPr txBox="1"/>
          <p:nvPr/>
        </p:nvSpPr>
        <p:spPr>
          <a:xfrm>
            <a:off x="652074" y="5081066"/>
            <a:ext cx="3360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Метод не показал эффективность на реальных данных (пилот Звук)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95F5BD-4831-412D-3EC9-9B08A3BC9E48}"/>
              </a:ext>
            </a:extLst>
          </p:cNvPr>
          <p:cNvSpPr txBox="1"/>
          <p:nvPr/>
        </p:nvSpPr>
        <p:spPr>
          <a:xfrm>
            <a:off x="4550035" y="5081066"/>
            <a:ext cx="2917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Изменение стратегии, Банк отказался от развития сервиса обмена данными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C2E5EC-619D-3861-C72C-79CF26DC8E99}"/>
              </a:ext>
            </a:extLst>
          </p:cNvPr>
          <p:cNvSpPr txBox="1"/>
          <p:nvPr/>
        </p:nvSpPr>
        <p:spPr>
          <a:xfrm>
            <a:off x="8295563" y="5038169"/>
            <a:ext cx="28296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Не удается развернуть в Банке</a:t>
            </a:r>
          </a:p>
          <a:p>
            <a:r>
              <a:rPr lang="ru-RU" dirty="0"/>
              <a:t>Проблемы с компетенциями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444DFFB9-CC90-CE86-4270-FCB09018A7AC}"/>
              </a:ext>
            </a:extLst>
          </p:cNvPr>
          <p:cNvCxnSpPr>
            <a:cxnSpLocks/>
          </p:cNvCxnSpPr>
          <p:nvPr/>
        </p:nvCxnSpPr>
        <p:spPr>
          <a:xfrm flipH="1">
            <a:off x="749056" y="2640232"/>
            <a:ext cx="2843237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271758EF-689E-1912-6E2C-F9E2C9706735}"/>
              </a:ext>
            </a:extLst>
          </p:cNvPr>
          <p:cNvCxnSpPr>
            <a:cxnSpLocks/>
          </p:cNvCxnSpPr>
          <p:nvPr/>
        </p:nvCxnSpPr>
        <p:spPr>
          <a:xfrm flipH="1">
            <a:off x="749056" y="4399762"/>
            <a:ext cx="2843237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949CE189-F715-FFE1-4711-A861CE5528E2}"/>
              </a:ext>
            </a:extLst>
          </p:cNvPr>
          <p:cNvCxnSpPr>
            <a:cxnSpLocks/>
          </p:cNvCxnSpPr>
          <p:nvPr/>
        </p:nvCxnSpPr>
        <p:spPr>
          <a:xfrm flipH="1">
            <a:off x="4619310" y="2634243"/>
            <a:ext cx="2843237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26C82B0-6E40-EE98-C88E-F036E57FD4DB}"/>
              </a:ext>
            </a:extLst>
          </p:cNvPr>
          <p:cNvCxnSpPr>
            <a:cxnSpLocks/>
          </p:cNvCxnSpPr>
          <p:nvPr/>
        </p:nvCxnSpPr>
        <p:spPr>
          <a:xfrm flipH="1">
            <a:off x="4619310" y="4393773"/>
            <a:ext cx="2843237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EFDDB87-6E67-29BA-2F97-9A17798094FF}"/>
              </a:ext>
            </a:extLst>
          </p:cNvPr>
          <p:cNvCxnSpPr>
            <a:cxnSpLocks/>
          </p:cNvCxnSpPr>
          <p:nvPr/>
        </p:nvCxnSpPr>
        <p:spPr>
          <a:xfrm flipH="1">
            <a:off x="8373973" y="2608410"/>
            <a:ext cx="2843237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488A1554-4904-4C7C-C2CB-F4BF1B7608BC}"/>
              </a:ext>
            </a:extLst>
          </p:cNvPr>
          <p:cNvCxnSpPr>
            <a:cxnSpLocks/>
          </p:cNvCxnSpPr>
          <p:nvPr/>
        </p:nvCxnSpPr>
        <p:spPr>
          <a:xfrm flipH="1">
            <a:off x="8373973" y="4367940"/>
            <a:ext cx="2843237" cy="0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037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59"/>
          <p:cNvSpPr txBox="1"/>
          <p:nvPr/>
        </p:nvSpPr>
        <p:spPr>
          <a:xfrm>
            <a:off x="522728" y="1654057"/>
            <a:ext cx="5473700" cy="64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ru-RU" sz="3600" b="0" i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SBER AI LAB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59CF6-D0AC-B7F3-AA88-1E176F91EE48}"/>
              </a:ext>
            </a:extLst>
          </p:cNvPr>
          <p:cNvSpPr txBox="1"/>
          <p:nvPr/>
        </p:nvSpPr>
        <p:spPr>
          <a:xfrm>
            <a:off x="522728" y="2868060"/>
            <a:ext cx="95078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E-mail: </a:t>
            </a:r>
            <a:r>
              <a:rPr lang="en-US" sz="2400" u="sng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andrey.v.savchenko@g</a:t>
            </a:r>
            <a:r>
              <a:rPr lang="en-US" sz="2400" u="sng" dirty="0" err="1">
                <a:solidFill>
                  <a:schemeClr val="lt1"/>
                </a:solidFill>
              </a:rPr>
              <a:t>mail.com</a:t>
            </a:r>
            <a:r>
              <a:rPr lang="en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2400" dirty="0"/>
          </a:p>
          <a:p>
            <a:endParaRPr lang="en-US" sz="2400" dirty="0">
              <a:solidFill>
                <a:schemeClr val="lt1"/>
              </a:solidFill>
            </a:endParaRPr>
          </a:p>
          <a:p>
            <a:endParaRPr lang="en-US" sz="2400" dirty="0">
              <a:solidFill>
                <a:schemeClr val="lt1"/>
              </a:solidFill>
            </a:endParaRPr>
          </a:p>
          <a:p>
            <a:r>
              <a:rPr lang="en-US" sz="2400" dirty="0">
                <a:solidFill>
                  <a:schemeClr val="lt1"/>
                </a:solidFill>
              </a:rPr>
              <a:t>Our site: </a:t>
            </a:r>
            <a:r>
              <a:rPr lang="ru-RU" sz="2400" dirty="0">
                <a:solidFill>
                  <a:schemeClr val="lt1"/>
                </a:solidFill>
                <a:hlinkClick r:id="rId3"/>
              </a:rPr>
              <a:t>https://sberlabs.com/laboratories/sber-ai-lab</a:t>
            </a:r>
            <a:endParaRPr lang="en-US" sz="2400" dirty="0">
              <a:solidFill>
                <a:schemeClr val="lt1"/>
              </a:solidFill>
            </a:endParaRPr>
          </a:p>
          <a:p>
            <a:endParaRPr lang="en-US" sz="2400" dirty="0">
              <a:solidFill>
                <a:schemeClr val="lt1"/>
              </a:solidFill>
            </a:endParaRPr>
          </a:p>
          <a:p>
            <a:r>
              <a:rPr lang="en-US" sz="2400" dirty="0" err="1">
                <a:solidFill>
                  <a:schemeClr val="lt1"/>
                </a:solidFill>
              </a:rPr>
              <a:t>Github</a:t>
            </a:r>
            <a:r>
              <a:rPr lang="en-US" sz="2400" dirty="0">
                <a:solidFill>
                  <a:schemeClr val="lt1"/>
                </a:solidFill>
              </a:rPr>
              <a:t>: </a:t>
            </a:r>
            <a:r>
              <a:rPr lang="en-US" sz="2400" dirty="0">
                <a:solidFill>
                  <a:schemeClr val="lt1"/>
                </a:solidFill>
                <a:hlinkClick r:id="rId4"/>
              </a:rPr>
              <a:t>https://github.com/sb-ai-lab/</a:t>
            </a:r>
            <a:r>
              <a:rPr lang="en-US" sz="2400" dirty="0">
                <a:solidFill>
                  <a:schemeClr val="lt1"/>
                </a:solidFill>
              </a:rPr>
              <a:t> </a:t>
            </a:r>
            <a:endParaRPr lang="ru-RU"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"/>
          <p:cNvSpPr/>
          <p:nvPr/>
        </p:nvSpPr>
        <p:spPr>
          <a:xfrm>
            <a:off x="6517556" y="5246053"/>
            <a:ext cx="5674444" cy="1077571"/>
          </a:xfrm>
          <a:prstGeom prst="roundRect">
            <a:avLst>
              <a:gd name="adj" fmla="val 8642"/>
            </a:avLst>
          </a:prstGeom>
          <a:gradFill>
            <a:gsLst>
              <a:gs pos="0">
                <a:srgbClr val="4AECAE">
                  <a:alpha val="29803"/>
                </a:srgbClr>
              </a:gs>
              <a:gs pos="50000">
                <a:srgbClr val="4AECAE">
                  <a:alpha val="20000"/>
                </a:srgbClr>
              </a:gs>
              <a:gs pos="99000">
                <a:srgbClr val="4AECAE">
                  <a:alpha val="0"/>
                </a:srgbClr>
              </a:gs>
              <a:gs pos="100000">
                <a:srgbClr val="4AECAE">
                  <a:alpha val="0"/>
                </a:srgbClr>
              </a:gs>
            </a:gsLst>
            <a:lin ang="0" scaled="0"/>
          </a:gradFill>
          <a:ln w="9525" cap="flat" cmpd="sng">
            <a:solidFill>
              <a:srgbClr val="4AEC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5" name="Google Shape;275;p3"/>
          <p:cNvSpPr/>
          <p:nvPr/>
        </p:nvSpPr>
        <p:spPr>
          <a:xfrm>
            <a:off x="6533835" y="4665217"/>
            <a:ext cx="5181700" cy="327261"/>
          </a:xfrm>
          <a:prstGeom prst="roundRect">
            <a:avLst>
              <a:gd name="adj" fmla="val 12861"/>
            </a:avLst>
          </a:prstGeom>
          <a:solidFill>
            <a:srgbClr val="4AECAE">
              <a:alpha val="69803"/>
            </a:srgbClr>
          </a:solidFill>
          <a:ln w="9525" cap="flat" cmpd="sng">
            <a:solidFill>
              <a:srgbClr val="4AECAE">
                <a:alpha val="6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"/>
          <p:cNvSpPr txBox="1">
            <a:spLocks noGrp="1"/>
          </p:cNvSpPr>
          <p:nvPr>
            <p:ph type="sldNum" idx="12"/>
          </p:nvPr>
        </p:nvSpPr>
        <p:spPr>
          <a:xfrm>
            <a:off x="8940800" y="6525343"/>
            <a:ext cx="2700338" cy="196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277" name="Google Shape;277;p3"/>
          <p:cNvSpPr txBox="1">
            <a:spLocks noGrp="1"/>
          </p:cNvSpPr>
          <p:nvPr>
            <p:ph type="title"/>
          </p:nvPr>
        </p:nvSpPr>
        <p:spPr>
          <a:xfrm>
            <a:off x="550864" y="404664"/>
            <a:ext cx="11641136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</a:pPr>
            <a:r>
              <a:rPr lang="ru-RU"/>
              <a:t>Научно-технологический имидж Сбера</a:t>
            </a:r>
            <a:endParaRPr/>
          </a:p>
        </p:txBody>
      </p:sp>
      <p:sp>
        <p:nvSpPr>
          <p:cNvPr id="278" name="Google Shape;278;p3"/>
          <p:cNvSpPr/>
          <p:nvPr/>
        </p:nvSpPr>
        <p:spPr>
          <a:xfrm>
            <a:off x="6749952" y="5246053"/>
            <a:ext cx="1550312" cy="76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>
                <a:solidFill>
                  <a:srgbClr val="1193A2"/>
                </a:solidFill>
                <a:latin typeface="Play"/>
                <a:ea typeface="Play"/>
                <a:cs typeface="Play"/>
                <a:sym typeface="Play"/>
              </a:rPr>
              <a:t>58%</a:t>
            </a:r>
            <a:endParaRPr/>
          </a:p>
        </p:txBody>
      </p:sp>
      <p:sp>
        <p:nvSpPr>
          <p:cNvPr id="279" name="Google Shape;279;p3"/>
          <p:cNvSpPr txBox="1"/>
          <p:nvPr/>
        </p:nvSpPr>
        <p:spPr>
          <a:xfrm>
            <a:off x="6608098" y="5983578"/>
            <a:ext cx="4906330" cy="34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 2024 г. из 57 статей A/A*/Q1 Сбербанка – </a:t>
            </a:r>
            <a:r>
              <a:rPr lang="ru-RU"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r>
              <a:rPr lang="ru-RU"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от AI Lab</a:t>
            </a:r>
            <a:endParaRPr sz="14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"/>
          <p:cNvSpPr txBox="1"/>
          <p:nvPr/>
        </p:nvSpPr>
        <p:spPr>
          <a:xfrm>
            <a:off x="523577" y="1492593"/>
            <a:ext cx="7967280" cy="47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EC9F"/>
              </a:buClr>
              <a:buSzPts val="2400"/>
              <a:buFont typeface="Arial"/>
              <a:buNone/>
            </a:pPr>
            <a:r>
              <a:rPr lang="ru-RU" sz="2400" b="0" i="0">
                <a:solidFill>
                  <a:srgbClr val="1193A2"/>
                </a:solidFill>
                <a:latin typeface="Play"/>
                <a:ea typeface="Play"/>
                <a:cs typeface="Play"/>
                <a:sym typeface="Play"/>
              </a:rPr>
              <a:t>Научные публикации</a:t>
            </a:r>
            <a:endParaRPr sz="2400" b="0" i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pSp>
        <p:nvGrpSpPr>
          <p:cNvPr id="281" name="Google Shape;281;p3"/>
          <p:cNvGrpSpPr/>
          <p:nvPr/>
        </p:nvGrpSpPr>
        <p:grpSpPr>
          <a:xfrm rot="5400000">
            <a:off x="10173926" y="5479461"/>
            <a:ext cx="392246" cy="361836"/>
            <a:chOff x="1425575" y="10506076"/>
            <a:chExt cx="1617663" cy="1492250"/>
          </a:xfrm>
        </p:grpSpPr>
        <p:sp>
          <p:nvSpPr>
            <p:cNvPr id="282" name="Google Shape;282;p3"/>
            <p:cNvSpPr/>
            <p:nvPr/>
          </p:nvSpPr>
          <p:spPr>
            <a:xfrm>
              <a:off x="2174875" y="11144251"/>
              <a:ext cx="696913" cy="214313"/>
            </a:xfrm>
            <a:custGeom>
              <a:avLst/>
              <a:gdLst/>
              <a:ahLst/>
              <a:cxnLst/>
              <a:rect l="l" t="t" r="r" b="b"/>
              <a:pathLst>
                <a:path w="884" h="272" extrusionOk="0">
                  <a:moveTo>
                    <a:pt x="618" y="96"/>
                  </a:moveTo>
                  <a:cubicBezTo>
                    <a:pt x="40" y="96"/>
                    <a:pt x="40" y="96"/>
                    <a:pt x="40" y="96"/>
                  </a:cubicBezTo>
                  <a:cubicBezTo>
                    <a:pt x="18" y="96"/>
                    <a:pt x="0" y="114"/>
                    <a:pt x="0" y="136"/>
                  </a:cubicBezTo>
                  <a:cubicBezTo>
                    <a:pt x="0" y="158"/>
                    <a:pt x="18" y="176"/>
                    <a:pt x="40" y="176"/>
                  </a:cubicBezTo>
                  <a:cubicBezTo>
                    <a:pt x="618" y="176"/>
                    <a:pt x="618" y="176"/>
                    <a:pt x="618" y="176"/>
                  </a:cubicBezTo>
                  <a:cubicBezTo>
                    <a:pt x="635" y="232"/>
                    <a:pt x="687" y="272"/>
                    <a:pt x="748" y="272"/>
                  </a:cubicBezTo>
                  <a:cubicBezTo>
                    <a:pt x="823" y="272"/>
                    <a:pt x="884" y="211"/>
                    <a:pt x="884" y="136"/>
                  </a:cubicBezTo>
                  <a:cubicBezTo>
                    <a:pt x="884" y="61"/>
                    <a:pt x="823" y="0"/>
                    <a:pt x="748" y="0"/>
                  </a:cubicBezTo>
                  <a:cubicBezTo>
                    <a:pt x="687" y="0"/>
                    <a:pt x="635" y="41"/>
                    <a:pt x="618" y="96"/>
                  </a:cubicBezTo>
                  <a:close/>
                  <a:moveTo>
                    <a:pt x="804" y="136"/>
                  </a:moveTo>
                  <a:cubicBezTo>
                    <a:pt x="804" y="167"/>
                    <a:pt x="779" y="192"/>
                    <a:pt x="748" y="192"/>
                  </a:cubicBezTo>
                  <a:cubicBezTo>
                    <a:pt x="717" y="192"/>
                    <a:pt x="692" y="167"/>
                    <a:pt x="692" y="136"/>
                  </a:cubicBezTo>
                  <a:cubicBezTo>
                    <a:pt x="692" y="105"/>
                    <a:pt x="717" y="80"/>
                    <a:pt x="748" y="80"/>
                  </a:cubicBezTo>
                  <a:cubicBezTo>
                    <a:pt x="779" y="80"/>
                    <a:pt x="804" y="105"/>
                    <a:pt x="804" y="136"/>
                  </a:cubicBezTo>
                  <a:close/>
                  <a:moveTo>
                    <a:pt x="804" y="136"/>
                  </a:moveTo>
                  <a:cubicBezTo>
                    <a:pt x="804" y="136"/>
                    <a:pt x="804" y="136"/>
                    <a:pt x="804" y="13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1DCE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425575" y="10506076"/>
              <a:ext cx="1617663" cy="1492250"/>
            </a:xfrm>
            <a:custGeom>
              <a:avLst/>
              <a:gdLst/>
              <a:ahLst/>
              <a:cxnLst/>
              <a:rect l="l" t="t" r="r" b="b"/>
              <a:pathLst>
                <a:path w="2048" h="1888" extrusionOk="0">
                  <a:moveTo>
                    <a:pt x="1896" y="1560"/>
                  </a:moveTo>
                  <a:cubicBezTo>
                    <a:pt x="1826" y="1560"/>
                    <a:pt x="1767" y="1608"/>
                    <a:pt x="1749" y="1672"/>
                  </a:cubicBezTo>
                  <a:cubicBezTo>
                    <a:pt x="1596" y="1672"/>
                    <a:pt x="1596" y="1672"/>
                    <a:pt x="1596" y="1672"/>
                  </a:cubicBezTo>
                  <a:cubicBezTo>
                    <a:pt x="1448" y="1524"/>
                    <a:pt x="1448" y="1524"/>
                    <a:pt x="1448" y="1524"/>
                  </a:cubicBezTo>
                  <a:cubicBezTo>
                    <a:pt x="1441" y="1517"/>
                    <a:pt x="1430" y="1512"/>
                    <a:pt x="1420" y="1512"/>
                  </a:cubicBezTo>
                  <a:cubicBezTo>
                    <a:pt x="1104" y="1512"/>
                    <a:pt x="1104" y="1512"/>
                    <a:pt x="1104" y="1512"/>
                  </a:cubicBezTo>
                  <a:cubicBezTo>
                    <a:pt x="1104" y="1395"/>
                    <a:pt x="1104" y="1395"/>
                    <a:pt x="1104" y="1395"/>
                  </a:cubicBezTo>
                  <a:cubicBezTo>
                    <a:pt x="1168" y="1377"/>
                    <a:pt x="1216" y="1318"/>
                    <a:pt x="1216" y="1248"/>
                  </a:cubicBezTo>
                  <a:cubicBezTo>
                    <a:pt x="1216" y="1165"/>
                    <a:pt x="1148" y="1096"/>
                    <a:pt x="1064" y="1096"/>
                  </a:cubicBezTo>
                  <a:cubicBezTo>
                    <a:pt x="980" y="1096"/>
                    <a:pt x="912" y="1165"/>
                    <a:pt x="912" y="1248"/>
                  </a:cubicBezTo>
                  <a:cubicBezTo>
                    <a:pt x="912" y="1318"/>
                    <a:pt x="959" y="1377"/>
                    <a:pt x="1024" y="1395"/>
                  </a:cubicBezTo>
                  <a:cubicBezTo>
                    <a:pt x="1024" y="1580"/>
                    <a:pt x="1024" y="1580"/>
                    <a:pt x="1024" y="1580"/>
                  </a:cubicBezTo>
                  <a:cubicBezTo>
                    <a:pt x="1024" y="1706"/>
                    <a:pt x="921" y="1808"/>
                    <a:pt x="795" y="1808"/>
                  </a:cubicBezTo>
                  <a:cubicBezTo>
                    <a:pt x="708" y="1808"/>
                    <a:pt x="629" y="1759"/>
                    <a:pt x="591" y="1681"/>
                  </a:cubicBezTo>
                  <a:cubicBezTo>
                    <a:pt x="647" y="1658"/>
                    <a:pt x="697" y="1618"/>
                    <a:pt x="733" y="1566"/>
                  </a:cubicBezTo>
                  <a:cubicBezTo>
                    <a:pt x="745" y="1548"/>
                    <a:pt x="740" y="1523"/>
                    <a:pt x="722" y="1511"/>
                  </a:cubicBezTo>
                  <a:cubicBezTo>
                    <a:pt x="704" y="1498"/>
                    <a:pt x="679" y="1503"/>
                    <a:pt x="667" y="1521"/>
                  </a:cubicBezTo>
                  <a:cubicBezTo>
                    <a:pt x="622" y="1586"/>
                    <a:pt x="549" y="1624"/>
                    <a:pt x="471" y="1624"/>
                  </a:cubicBezTo>
                  <a:cubicBezTo>
                    <a:pt x="341" y="1624"/>
                    <a:pt x="235" y="1518"/>
                    <a:pt x="235" y="1388"/>
                  </a:cubicBezTo>
                  <a:cubicBezTo>
                    <a:pt x="235" y="1337"/>
                    <a:pt x="250" y="1290"/>
                    <a:pt x="279" y="1249"/>
                  </a:cubicBezTo>
                  <a:cubicBezTo>
                    <a:pt x="312" y="1242"/>
                    <a:pt x="342" y="1228"/>
                    <a:pt x="369" y="1208"/>
                  </a:cubicBezTo>
                  <a:cubicBezTo>
                    <a:pt x="395" y="1228"/>
                    <a:pt x="427" y="1239"/>
                    <a:pt x="462" y="1239"/>
                  </a:cubicBezTo>
                  <a:cubicBezTo>
                    <a:pt x="548" y="1239"/>
                    <a:pt x="618" y="1170"/>
                    <a:pt x="618" y="1084"/>
                  </a:cubicBezTo>
                  <a:cubicBezTo>
                    <a:pt x="618" y="998"/>
                    <a:pt x="548" y="929"/>
                    <a:pt x="462" y="929"/>
                  </a:cubicBezTo>
                  <a:cubicBezTo>
                    <a:pt x="377" y="929"/>
                    <a:pt x="307" y="998"/>
                    <a:pt x="307" y="1084"/>
                  </a:cubicBezTo>
                  <a:cubicBezTo>
                    <a:pt x="307" y="1106"/>
                    <a:pt x="312" y="1126"/>
                    <a:pt x="320" y="1145"/>
                  </a:cubicBezTo>
                  <a:cubicBezTo>
                    <a:pt x="294" y="1164"/>
                    <a:pt x="263" y="1174"/>
                    <a:pt x="230" y="1174"/>
                  </a:cubicBezTo>
                  <a:cubicBezTo>
                    <a:pt x="147" y="1174"/>
                    <a:pt x="80" y="1107"/>
                    <a:pt x="80" y="1024"/>
                  </a:cubicBezTo>
                  <a:cubicBezTo>
                    <a:pt x="80" y="740"/>
                    <a:pt x="80" y="740"/>
                    <a:pt x="80" y="740"/>
                  </a:cubicBezTo>
                  <a:cubicBezTo>
                    <a:pt x="80" y="657"/>
                    <a:pt x="147" y="590"/>
                    <a:pt x="230" y="590"/>
                  </a:cubicBezTo>
                  <a:cubicBezTo>
                    <a:pt x="277" y="590"/>
                    <a:pt x="320" y="611"/>
                    <a:pt x="349" y="648"/>
                  </a:cubicBezTo>
                  <a:cubicBezTo>
                    <a:pt x="363" y="665"/>
                    <a:pt x="388" y="668"/>
                    <a:pt x="405" y="654"/>
                  </a:cubicBezTo>
                  <a:cubicBezTo>
                    <a:pt x="422" y="641"/>
                    <a:pt x="425" y="616"/>
                    <a:pt x="412" y="598"/>
                  </a:cubicBezTo>
                  <a:cubicBezTo>
                    <a:pt x="389" y="569"/>
                    <a:pt x="360" y="546"/>
                    <a:pt x="327" y="531"/>
                  </a:cubicBezTo>
                  <a:cubicBezTo>
                    <a:pt x="306" y="505"/>
                    <a:pt x="294" y="473"/>
                    <a:pt x="294" y="439"/>
                  </a:cubicBezTo>
                  <a:cubicBezTo>
                    <a:pt x="294" y="360"/>
                    <a:pt x="359" y="295"/>
                    <a:pt x="439" y="295"/>
                  </a:cubicBezTo>
                  <a:cubicBezTo>
                    <a:pt x="460" y="295"/>
                    <a:pt x="481" y="300"/>
                    <a:pt x="501" y="309"/>
                  </a:cubicBezTo>
                  <a:cubicBezTo>
                    <a:pt x="503" y="350"/>
                    <a:pt x="519" y="390"/>
                    <a:pt x="545" y="422"/>
                  </a:cubicBezTo>
                  <a:cubicBezTo>
                    <a:pt x="539" y="438"/>
                    <a:pt x="535" y="456"/>
                    <a:pt x="535" y="474"/>
                  </a:cubicBezTo>
                  <a:cubicBezTo>
                    <a:pt x="535" y="554"/>
                    <a:pt x="601" y="620"/>
                    <a:pt x="682" y="620"/>
                  </a:cubicBezTo>
                  <a:cubicBezTo>
                    <a:pt x="763" y="620"/>
                    <a:pt x="828" y="554"/>
                    <a:pt x="828" y="474"/>
                  </a:cubicBezTo>
                  <a:cubicBezTo>
                    <a:pt x="828" y="393"/>
                    <a:pt x="763" y="327"/>
                    <a:pt x="682" y="327"/>
                  </a:cubicBezTo>
                  <a:cubicBezTo>
                    <a:pt x="650" y="327"/>
                    <a:pt x="620" y="338"/>
                    <a:pt x="596" y="355"/>
                  </a:cubicBezTo>
                  <a:cubicBezTo>
                    <a:pt x="586" y="337"/>
                    <a:pt x="580" y="316"/>
                    <a:pt x="580" y="294"/>
                  </a:cubicBezTo>
                  <a:cubicBezTo>
                    <a:pt x="580" y="288"/>
                    <a:pt x="580" y="288"/>
                    <a:pt x="580" y="288"/>
                  </a:cubicBezTo>
                  <a:cubicBezTo>
                    <a:pt x="580" y="286"/>
                    <a:pt x="580" y="285"/>
                    <a:pt x="580" y="283"/>
                  </a:cubicBezTo>
                  <a:cubicBezTo>
                    <a:pt x="581" y="171"/>
                    <a:pt x="673" y="80"/>
                    <a:pt x="785" y="80"/>
                  </a:cubicBezTo>
                  <a:cubicBezTo>
                    <a:pt x="819" y="80"/>
                    <a:pt x="819" y="80"/>
                    <a:pt x="819" y="80"/>
                  </a:cubicBezTo>
                  <a:cubicBezTo>
                    <a:pt x="932" y="80"/>
                    <a:pt x="1024" y="172"/>
                    <a:pt x="1024" y="285"/>
                  </a:cubicBezTo>
                  <a:cubicBezTo>
                    <a:pt x="1024" y="494"/>
                    <a:pt x="1024" y="494"/>
                    <a:pt x="1024" y="494"/>
                  </a:cubicBezTo>
                  <a:cubicBezTo>
                    <a:pt x="959" y="511"/>
                    <a:pt x="912" y="570"/>
                    <a:pt x="912" y="640"/>
                  </a:cubicBezTo>
                  <a:cubicBezTo>
                    <a:pt x="912" y="724"/>
                    <a:pt x="980" y="792"/>
                    <a:pt x="1064" y="792"/>
                  </a:cubicBezTo>
                  <a:cubicBezTo>
                    <a:pt x="1148" y="792"/>
                    <a:pt x="1216" y="724"/>
                    <a:pt x="1216" y="640"/>
                  </a:cubicBezTo>
                  <a:cubicBezTo>
                    <a:pt x="1216" y="570"/>
                    <a:pt x="1168" y="511"/>
                    <a:pt x="1104" y="494"/>
                  </a:cubicBezTo>
                  <a:cubicBezTo>
                    <a:pt x="1104" y="376"/>
                    <a:pt x="1104" y="376"/>
                    <a:pt x="1104" y="376"/>
                  </a:cubicBezTo>
                  <a:cubicBezTo>
                    <a:pt x="1420" y="376"/>
                    <a:pt x="1420" y="376"/>
                    <a:pt x="1420" y="376"/>
                  </a:cubicBezTo>
                  <a:cubicBezTo>
                    <a:pt x="1430" y="376"/>
                    <a:pt x="1441" y="372"/>
                    <a:pt x="1448" y="365"/>
                  </a:cubicBezTo>
                  <a:cubicBezTo>
                    <a:pt x="1596" y="217"/>
                    <a:pt x="1596" y="217"/>
                    <a:pt x="1596" y="217"/>
                  </a:cubicBezTo>
                  <a:cubicBezTo>
                    <a:pt x="1749" y="216"/>
                    <a:pt x="1749" y="216"/>
                    <a:pt x="1749" y="216"/>
                  </a:cubicBezTo>
                  <a:cubicBezTo>
                    <a:pt x="1767" y="281"/>
                    <a:pt x="1826" y="328"/>
                    <a:pt x="1896" y="328"/>
                  </a:cubicBezTo>
                  <a:cubicBezTo>
                    <a:pt x="1980" y="328"/>
                    <a:pt x="2048" y="260"/>
                    <a:pt x="2048" y="176"/>
                  </a:cubicBezTo>
                  <a:cubicBezTo>
                    <a:pt x="2048" y="93"/>
                    <a:pt x="1980" y="24"/>
                    <a:pt x="1896" y="24"/>
                  </a:cubicBezTo>
                  <a:cubicBezTo>
                    <a:pt x="1826" y="24"/>
                    <a:pt x="1767" y="72"/>
                    <a:pt x="1749" y="136"/>
                  </a:cubicBezTo>
                  <a:cubicBezTo>
                    <a:pt x="1579" y="137"/>
                    <a:pt x="1579" y="137"/>
                    <a:pt x="1579" y="137"/>
                  </a:cubicBezTo>
                  <a:cubicBezTo>
                    <a:pt x="1569" y="137"/>
                    <a:pt x="1559" y="141"/>
                    <a:pt x="1551" y="148"/>
                  </a:cubicBezTo>
                  <a:cubicBezTo>
                    <a:pt x="1403" y="296"/>
                    <a:pt x="1403" y="296"/>
                    <a:pt x="1403" y="296"/>
                  </a:cubicBezTo>
                  <a:cubicBezTo>
                    <a:pt x="1104" y="296"/>
                    <a:pt x="1104" y="296"/>
                    <a:pt x="1104" y="296"/>
                  </a:cubicBezTo>
                  <a:cubicBezTo>
                    <a:pt x="1104" y="285"/>
                    <a:pt x="1104" y="285"/>
                    <a:pt x="1104" y="285"/>
                  </a:cubicBezTo>
                  <a:cubicBezTo>
                    <a:pt x="1104" y="128"/>
                    <a:pt x="976" y="0"/>
                    <a:pt x="819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648" y="0"/>
                    <a:pt x="534" y="97"/>
                    <a:pt x="506" y="225"/>
                  </a:cubicBezTo>
                  <a:cubicBezTo>
                    <a:pt x="485" y="218"/>
                    <a:pt x="462" y="215"/>
                    <a:pt x="439" y="215"/>
                  </a:cubicBezTo>
                  <a:cubicBezTo>
                    <a:pt x="315" y="215"/>
                    <a:pt x="214" y="316"/>
                    <a:pt x="214" y="439"/>
                  </a:cubicBezTo>
                  <a:cubicBezTo>
                    <a:pt x="214" y="464"/>
                    <a:pt x="218" y="487"/>
                    <a:pt x="226" y="510"/>
                  </a:cubicBezTo>
                  <a:cubicBezTo>
                    <a:pt x="101" y="513"/>
                    <a:pt x="0" y="615"/>
                    <a:pt x="0" y="74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1136"/>
                    <a:pt x="80" y="1229"/>
                    <a:pt x="186" y="1250"/>
                  </a:cubicBezTo>
                  <a:cubicBezTo>
                    <a:pt x="166" y="1293"/>
                    <a:pt x="155" y="1340"/>
                    <a:pt x="155" y="1388"/>
                  </a:cubicBezTo>
                  <a:cubicBezTo>
                    <a:pt x="155" y="1562"/>
                    <a:pt x="297" y="1704"/>
                    <a:pt x="471" y="1704"/>
                  </a:cubicBezTo>
                  <a:cubicBezTo>
                    <a:pt x="485" y="1704"/>
                    <a:pt x="499" y="1703"/>
                    <a:pt x="512" y="1702"/>
                  </a:cubicBezTo>
                  <a:cubicBezTo>
                    <a:pt x="513" y="1705"/>
                    <a:pt x="513" y="1705"/>
                    <a:pt x="513" y="1705"/>
                  </a:cubicBezTo>
                  <a:cubicBezTo>
                    <a:pt x="563" y="1816"/>
                    <a:pt x="673" y="1888"/>
                    <a:pt x="795" y="1888"/>
                  </a:cubicBezTo>
                  <a:cubicBezTo>
                    <a:pt x="961" y="1888"/>
                    <a:pt x="1097" y="1757"/>
                    <a:pt x="1103" y="1592"/>
                  </a:cubicBezTo>
                  <a:cubicBezTo>
                    <a:pt x="1403" y="1592"/>
                    <a:pt x="1403" y="1592"/>
                    <a:pt x="1403" y="1592"/>
                  </a:cubicBezTo>
                  <a:cubicBezTo>
                    <a:pt x="1551" y="1740"/>
                    <a:pt x="1551" y="1740"/>
                    <a:pt x="1551" y="1740"/>
                  </a:cubicBezTo>
                  <a:cubicBezTo>
                    <a:pt x="1559" y="1748"/>
                    <a:pt x="1569" y="1752"/>
                    <a:pt x="1579" y="1752"/>
                  </a:cubicBezTo>
                  <a:cubicBezTo>
                    <a:pt x="1749" y="1752"/>
                    <a:pt x="1749" y="1752"/>
                    <a:pt x="1749" y="1752"/>
                  </a:cubicBezTo>
                  <a:cubicBezTo>
                    <a:pt x="1767" y="1817"/>
                    <a:pt x="1826" y="1864"/>
                    <a:pt x="1896" y="1864"/>
                  </a:cubicBezTo>
                  <a:cubicBezTo>
                    <a:pt x="1980" y="1864"/>
                    <a:pt x="2048" y="1796"/>
                    <a:pt x="2048" y="1712"/>
                  </a:cubicBezTo>
                  <a:cubicBezTo>
                    <a:pt x="2048" y="1629"/>
                    <a:pt x="1980" y="1560"/>
                    <a:pt x="1896" y="1560"/>
                  </a:cubicBezTo>
                  <a:close/>
                  <a:moveTo>
                    <a:pt x="1896" y="104"/>
                  </a:moveTo>
                  <a:cubicBezTo>
                    <a:pt x="1935" y="104"/>
                    <a:pt x="1968" y="137"/>
                    <a:pt x="1968" y="176"/>
                  </a:cubicBezTo>
                  <a:cubicBezTo>
                    <a:pt x="1968" y="216"/>
                    <a:pt x="1935" y="248"/>
                    <a:pt x="1896" y="248"/>
                  </a:cubicBezTo>
                  <a:cubicBezTo>
                    <a:pt x="1856" y="248"/>
                    <a:pt x="1824" y="216"/>
                    <a:pt x="1824" y="176"/>
                  </a:cubicBezTo>
                  <a:cubicBezTo>
                    <a:pt x="1824" y="137"/>
                    <a:pt x="1856" y="104"/>
                    <a:pt x="1896" y="104"/>
                  </a:cubicBezTo>
                  <a:close/>
                  <a:moveTo>
                    <a:pt x="1136" y="640"/>
                  </a:moveTo>
                  <a:cubicBezTo>
                    <a:pt x="1136" y="680"/>
                    <a:pt x="1103" y="712"/>
                    <a:pt x="1064" y="712"/>
                  </a:cubicBezTo>
                  <a:cubicBezTo>
                    <a:pt x="1024" y="712"/>
                    <a:pt x="992" y="680"/>
                    <a:pt x="992" y="640"/>
                  </a:cubicBezTo>
                  <a:cubicBezTo>
                    <a:pt x="992" y="601"/>
                    <a:pt x="1024" y="568"/>
                    <a:pt x="1064" y="568"/>
                  </a:cubicBezTo>
                  <a:cubicBezTo>
                    <a:pt x="1103" y="568"/>
                    <a:pt x="1136" y="601"/>
                    <a:pt x="1136" y="640"/>
                  </a:cubicBezTo>
                  <a:close/>
                  <a:moveTo>
                    <a:pt x="682" y="407"/>
                  </a:moveTo>
                  <a:cubicBezTo>
                    <a:pt x="718" y="407"/>
                    <a:pt x="748" y="437"/>
                    <a:pt x="748" y="474"/>
                  </a:cubicBezTo>
                  <a:cubicBezTo>
                    <a:pt x="748" y="510"/>
                    <a:pt x="718" y="540"/>
                    <a:pt x="682" y="540"/>
                  </a:cubicBezTo>
                  <a:cubicBezTo>
                    <a:pt x="645" y="540"/>
                    <a:pt x="615" y="510"/>
                    <a:pt x="615" y="474"/>
                  </a:cubicBezTo>
                  <a:cubicBezTo>
                    <a:pt x="615" y="437"/>
                    <a:pt x="645" y="407"/>
                    <a:pt x="682" y="407"/>
                  </a:cubicBezTo>
                  <a:close/>
                  <a:moveTo>
                    <a:pt x="462" y="1009"/>
                  </a:moveTo>
                  <a:cubicBezTo>
                    <a:pt x="504" y="1009"/>
                    <a:pt x="538" y="1042"/>
                    <a:pt x="538" y="1084"/>
                  </a:cubicBezTo>
                  <a:cubicBezTo>
                    <a:pt x="538" y="1125"/>
                    <a:pt x="504" y="1159"/>
                    <a:pt x="462" y="1159"/>
                  </a:cubicBezTo>
                  <a:cubicBezTo>
                    <a:pt x="421" y="1159"/>
                    <a:pt x="387" y="1125"/>
                    <a:pt x="387" y="1084"/>
                  </a:cubicBezTo>
                  <a:cubicBezTo>
                    <a:pt x="387" y="1042"/>
                    <a:pt x="421" y="1009"/>
                    <a:pt x="462" y="1009"/>
                  </a:cubicBezTo>
                  <a:close/>
                  <a:moveTo>
                    <a:pt x="992" y="1248"/>
                  </a:moveTo>
                  <a:cubicBezTo>
                    <a:pt x="992" y="1209"/>
                    <a:pt x="1024" y="1176"/>
                    <a:pt x="1064" y="1176"/>
                  </a:cubicBezTo>
                  <a:cubicBezTo>
                    <a:pt x="1103" y="1176"/>
                    <a:pt x="1136" y="1209"/>
                    <a:pt x="1136" y="1248"/>
                  </a:cubicBezTo>
                  <a:cubicBezTo>
                    <a:pt x="1136" y="1288"/>
                    <a:pt x="1103" y="1320"/>
                    <a:pt x="1064" y="1320"/>
                  </a:cubicBezTo>
                  <a:cubicBezTo>
                    <a:pt x="1024" y="1320"/>
                    <a:pt x="992" y="1288"/>
                    <a:pt x="992" y="1248"/>
                  </a:cubicBezTo>
                  <a:close/>
                  <a:moveTo>
                    <a:pt x="1896" y="1784"/>
                  </a:moveTo>
                  <a:cubicBezTo>
                    <a:pt x="1856" y="1784"/>
                    <a:pt x="1824" y="1752"/>
                    <a:pt x="1824" y="1712"/>
                  </a:cubicBezTo>
                  <a:cubicBezTo>
                    <a:pt x="1824" y="1673"/>
                    <a:pt x="1856" y="1640"/>
                    <a:pt x="1896" y="1640"/>
                  </a:cubicBezTo>
                  <a:cubicBezTo>
                    <a:pt x="1935" y="1640"/>
                    <a:pt x="1968" y="1673"/>
                    <a:pt x="1968" y="1712"/>
                  </a:cubicBezTo>
                  <a:cubicBezTo>
                    <a:pt x="1968" y="1752"/>
                    <a:pt x="1935" y="1784"/>
                    <a:pt x="1896" y="1784"/>
                  </a:cubicBezTo>
                  <a:close/>
                  <a:moveTo>
                    <a:pt x="1896" y="1784"/>
                  </a:moveTo>
                  <a:cubicBezTo>
                    <a:pt x="1896" y="1784"/>
                    <a:pt x="1896" y="1784"/>
                    <a:pt x="1896" y="178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1DCE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2032000" y="11220451"/>
              <a:ext cx="63500" cy="61913"/>
            </a:xfrm>
            <a:custGeom>
              <a:avLst/>
              <a:gdLst/>
              <a:ahLst/>
              <a:cxnLst/>
              <a:rect l="l" t="t" r="r" b="b"/>
              <a:pathLst>
                <a:path w="80" h="80" extrusionOk="0">
                  <a:moveTo>
                    <a:pt x="12" y="12"/>
                  </a:moveTo>
                  <a:cubicBezTo>
                    <a:pt x="5" y="20"/>
                    <a:pt x="0" y="30"/>
                    <a:pt x="0" y="40"/>
                  </a:cubicBezTo>
                  <a:cubicBezTo>
                    <a:pt x="0" y="51"/>
                    <a:pt x="5" y="61"/>
                    <a:pt x="12" y="69"/>
                  </a:cubicBezTo>
                  <a:cubicBezTo>
                    <a:pt x="19" y="76"/>
                    <a:pt x="30" y="80"/>
                    <a:pt x="40" y="80"/>
                  </a:cubicBezTo>
                  <a:cubicBezTo>
                    <a:pt x="51" y="80"/>
                    <a:pt x="61" y="76"/>
                    <a:pt x="69" y="69"/>
                  </a:cubicBezTo>
                  <a:cubicBezTo>
                    <a:pt x="76" y="61"/>
                    <a:pt x="80" y="51"/>
                    <a:pt x="80" y="40"/>
                  </a:cubicBezTo>
                  <a:cubicBezTo>
                    <a:pt x="80" y="30"/>
                    <a:pt x="76" y="20"/>
                    <a:pt x="69" y="12"/>
                  </a:cubicBezTo>
                  <a:cubicBezTo>
                    <a:pt x="61" y="5"/>
                    <a:pt x="51" y="0"/>
                    <a:pt x="40" y="0"/>
                  </a:cubicBezTo>
                  <a:cubicBezTo>
                    <a:pt x="30" y="0"/>
                    <a:pt x="19" y="5"/>
                    <a:pt x="12" y="12"/>
                  </a:cubicBezTo>
                  <a:close/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1DCE4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" name="Google Shape;285;p3"/>
          <p:cNvSpPr/>
          <p:nvPr/>
        </p:nvSpPr>
        <p:spPr>
          <a:xfrm>
            <a:off x="495867" y="3724465"/>
            <a:ext cx="5729441" cy="1614153"/>
          </a:xfrm>
          <a:prstGeom prst="roundRect">
            <a:avLst>
              <a:gd name="adj" fmla="val 8642"/>
            </a:avLst>
          </a:prstGeom>
          <a:gradFill>
            <a:gsLst>
              <a:gs pos="0">
                <a:srgbClr val="4AECAE">
                  <a:alpha val="29803"/>
                </a:srgbClr>
              </a:gs>
              <a:gs pos="50000">
                <a:srgbClr val="4AECAE">
                  <a:alpha val="20000"/>
                </a:srgbClr>
              </a:gs>
              <a:gs pos="99000">
                <a:srgbClr val="4AECAE">
                  <a:alpha val="0"/>
                </a:srgbClr>
              </a:gs>
              <a:gs pos="100000">
                <a:srgbClr val="4AECAE">
                  <a:alpha val="0"/>
                </a:srgbClr>
              </a:gs>
            </a:gsLst>
            <a:lin ang="1200000" scaled="0"/>
          </a:gradFill>
          <a:ln w="9525" cap="flat" cmpd="sng">
            <a:solidFill>
              <a:srgbClr val="4AECA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6" name="Google Shape;286;p3"/>
          <p:cNvSpPr txBox="1"/>
          <p:nvPr/>
        </p:nvSpPr>
        <p:spPr>
          <a:xfrm>
            <a:off x="813778" y="4347264"/>
            <a:ext cx="5126198" cy="862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Char char="•"/>
            </a:pPr>
            <a:r>
              <a:rPr lang="ru-RU" sz="14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верификация научной новизны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Char char="•"/>
            </a:pPr>
            <a:r>
              <a:rPr lang="ru-RU" sz="14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сравнение с лучшими конкурентами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Char char="•"/>
            </a:pPr>
            <a:r>
              <a:rPr lang="ru-RU" sz="1400" b="0" i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расширение области применения технологии</a:t>
            </a:r>
            <a:endParaRPr/>
          </a:p>
        </p:txBody>
      </p:sp>
      <p:sp>
        <p:nvSpPr>
          <p:cNvPr id="287" name="Google Shape;287;p3"/>
          <p:cNvSpPr txBox="1"/>
          <p:nvPr/>
        </p:nvSpPr>
        <p:spPr>
          <a:xfrm>
            <a:off x="826303" y="3997692"/>
            <a:ext cx="5232751" cy="247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77000"/>
              </a:lnSpc>
              <a:spcBef>
                <a:spcPts val="0"/>
              </a:spcBef>
              <a:spcAft>
                <a:spcPts val="0"/>
              </a:spcAft>
              <a:buClr>
                <a:srgbClr val="4AECAE"/>
              </a:buClr>
              <a:buSzPts val="2000"/>
              <a:buFont typeface="Arial"/>
              <a:buNone/>
            </a:pPr>
            <a:r>
              <a:rPr lang="ru-RU" sz="2000" b="0" i="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Значимость научных публикаций </a:t>
            </a:r>
            <a:r>
              <a:rPr lang="ru-RU" sz="2000" b="0" i="0" dirty="0" err="1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A</a:t>
            </a:r>
            <a:r>
              <a:rPr lang="ru-RU" sz="2000" b="0" i="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/</a:t>
            </a:r>
            <a:r>
              <a:rPr lang="ru-RU" sz="2000" b="0" i="0" dirty="0" err="1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A</a:t>
            </a:r>
            <a:r>
              <a:rPr lang="ru-RU" sz="2000" b="0" i="0" dirty="0">
                <a:solidFill>
                  <a:srgbClr val="4AECAE"/>
                </a:solidFill>
                <a:latin typeface="Play"/>
                <a:ea typeface="Play"/>
                <a:cs typeface="Play"/>
                <a:sym typeface="Play"/>
              </a:rPr>
              <a:t>*/Q1</a:t>
            </a:r>
            <a:endParaRPr sz="2000" b="0" i="0" dirty="0">
              <a:solidFill>
                <a:srgbClr val="4AECAE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8" name="Google Shape;288;p3"/>
          <p:cNvSpPr/>
          <p:nvPr/>
        </p:nvSpPr>
        <p:spPr>
          <a:xfrm>
            <a:off x="3175307" y="2092440"/>
            <a:ext cx="1510399" cy="317922"/>
          </a:xfrm>
          <a:prstGeom prst="roundRect">
            <a:avLst>
              <a:gd name="adj" fmla="val 16667"/>
            </a:avLst>
          </a:prstGeom>
          <a:solidFill>
            <a:srgbClr val="48EDAD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"/>
          <p:cNvSpPr/>
          <p:nvPr/>
        </p:nvSpPr>
        <p:spPr>
          <a:xfrm>
            <a:off x="3175307" y="2680257"/>
            <a:ext cx="1510399" cy="317922"/>
          </a:xfrm>
          <a:prstGeom prst="roundRect">
            <a:avLst>
              <a:gd name="adj" fmla="val 16667"/>
            </a:avLst>
          </a:prstGeom>
          <a:solidFill>
            <a:srgbClr val="48EDAD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"/>
          <p:cNvSpPr/>
          <p:nvPr/>
        </p:nvSpPr>
        <p:spPr>
          <a:xfrm>
            <a:off x="3175307" y="3277317"/>
            <a:ext cx="1510399" cy="317922"/>
          </a:xfrm>
          <a:prstGeom prst="roundRect">
            <a:avLst>
              <a:gd name="adj" fmla="val 16667"/>
            </a:avLst>
          </a:prstGeom>
          <a:solidFill>
            <a:srgbClr val="48EDAD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"/>
          <p:cNvSpPr/>
          <p:nvPr/>
        </p:nvSpPr>
        <p:spPr>
          <a:xfrm>
            <a:off x="1416790" y="2092439"/>
            <a:ext cx="1284829" cy="1499823"/>
          </a:xfrm>
          <a:prstGeom prst="roundRect">
            <a:avLst>
              <a:gd name="adj" fmla="val 8512"/>
            </a:avLst>
          </a:prstGeom>
          <a:solidFill>
            <a:srgbClr val="2BC4B6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"/>
          <p:cNvSpPr txBox="1"/>
          <p:nvPr/>
        </p:nvSpPr>
        <p:spPr>
          <a:xfrm>
            <a:off x="1317903" y="2624940"/>
            <a:ext cx="14391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Научное исследование</a:t>
            </a:r>
            <a:endParaRPr sz="1200" b="0" i="0" u="none" strike="noStrike" cap="none">
              <a:solidFill>
                <a:srgbClr val="FFFFFF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3" name="Google Shape;293;p3"/>
          <p:cNvSpPr txBox="1"/>
          <p:nvPr/>
        </p:nvSpPr>
        <p:spPr>
          <a:xfrm>
            <a:off x="3109426" y="2130994"/>
            <a:ext cx="16283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Технология</a:t>
            </a:r>
            <a:endParaRPr sz="1200" b="0" i="0" u="none" strike="noStrike" cap="none">
              <a:solidFill>
                <a:srgbClr val="364256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4" name="Google Shape;294;p3"/>
          <p:cNvSpPr txBox="1"/>
          <p:nvPr/>
        </p:nvSpPr>
        <p:spPr>
          <a:xfrm>
            <a:off x="3168427" y="2718508"/>
            <a:ext cx="15103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endParaRPr sz="1200" b="0" i="0" u="none" strike="noStrike" cap="none">
              <a:solidFill>
                <a:srgbClr val="364256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5" name="Google Shape;295;p3"/>
          <p:cNvSpPr txBox="1"/>
          <p:nvPr/>
        </p:nvSpPr>
        <p:spPr>
          <a:xfrm>
            <a:off x="3168427" y="3315264"/>
            <a:ext cx="15103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Научная статья</a:t>
            </a:r>
            <a:endParaRPr sz="1200" b="0" i="0" u="none" strike="noStrike" cap="none">
              <a:solidFill>
                <a:srgbClr val="364256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6" name="Google Shape;296;p3"/>
          <p:cNvSpPr txBox="1"/>
          <p:nvPr/>
        </p:nvSpPr>
        <p:spPr>
          <a:xfrm>
            <a:off x="2609034" y="2720303"/>
            <a:ext cx="6001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1400" b="0" i="0" u="none" strike="noStrike" cap="none">
              <a:solidFill>
                <a:srgbClr val="364256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7" name="Google Shape;297;p3"/>
          <p:cNvSpPr txBox="1"/>
          <p:nvPr/>
        </p:nvSpPr>
        <p:spPr>
          <a:xfrm>
            <a:off x="3594944" y="2398938"/>
            <a:ext cx="6001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400" b="0" i="0" u="none" strike="noStrike" cap="none">
              <a:solidFill>
                <a:srgbClr val="364256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8" name="Google Shape;298;p3"/>
          <p:cNvSpPr txBox="1"/>
          <p:nvPr/>
        </p:nvSpPr>
        <p:spPr>
          <a:xfrm>
            <a:off x="3606013" y="3021737"/>
            <a:ext cx="6001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400" b="0" i="0" u="none" strike="noStrike" cap="none">
              <a:solidFill>
                <a:srgbClr val="364256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3" name="Google Shape;299;p3">
            <a:extLst>
              <a:ext uri="{FF2B5EF4-FFF2-40B4-BE49-F238E27FC236}">
                <a16:creationId xmlns:a16="http://schemas.microsoft.com/office/drawing/2014/main" id="{A47C3562-C2F5-6F24-D964-94F017719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257072"/>
              </p:ext>
            </p:extLst>
          </p:nvPr>
        </p:nvGraphicFramePr>
        <p:xfrm>
          <a:off x="6559874" y="2094334"/>
          <a:ext cx="5155675" cy="29499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3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3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Показатель</a:t>
                      </a:r>
                      <a:endParaRPr lang="ru-RU"/>
                    </a:p>
                  </a:txBody>
                  <a:tcPr marL="91450" marR="91450" marT="45725" marB="45725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8EEA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8EEA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lang="ru-RU" sz="1600" b="0" i="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2025 (июнь)</a:t>
                      </a:r>
                      <a:endParaRPr sz="1600" b="0" i="0" u="none" strike="noStrike" cap="none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8EEA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8EEA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Play"/>
                        <a:buNone/>
                      </a:pPr>
                      <a:r>
                        <a:rPr lang="ru-RU" sz="1600" b="0" i="0" u="none" strike="noStrike" cap="none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2024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48EEA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48EEA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Конференции </a:t>
                      </a:r>
                      <a:r>
                        <a:rPr lang="en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A* </a:t>
                      </a:r>
                      <a:r>
                        <a:rPr lang="ru-RU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 рейтингу </a:t>
                      </a:r>
                      <a:r>
                        <a:rPr lang="en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</a:t>
                      </a:r>
                    </a:p>
                  </a:txBody>
                  <a:tcPr marL="72000" marR="36000" marT="108000" marB="10800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8EEA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8EEA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180000" marR="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48EEA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8EEA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0000" marR="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48EEA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8EEA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Конференции </a:t>
                      </a:r>
                      <a:r>
                        <a:rPr lang="en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</a:t>
                      </a:r>
                      <a:r>
                        <a:rPr lang="ru-RU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 рейтингу </a:t>
                      </a:r>
                      <a:r>
                        <a:rPr lang="en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CORE</a:t>
                      </a:r>
                    </a:p>
                  </a:txBody>
                  <a:tcPr marL="72000" marR="36000" marT="108000" marB="10800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8EEA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180000" marR="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8EEA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0000" marR="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48EEA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Журналы </a:t>
                      </a:r>
                      <a:r>
                        <a:rPr lang="en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Q1</a:t>
                      </a:r>
                    </a:p>
                  </a:txBody>
                  <a:tcPr marL="72000" marR="36000" marT="108000" marB="10800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lt1"/>
                          </a:solidFill>
                          <a:latin typeface="Arial"/>
                          <a:cs typeface="Arial"/>
                          <a:sym typeface="Arial"/>
                        </a:rPr>
                        <a:t>8</a:t>
                      </a:r>
                      <a:endParaRPr dirty="0"/>
                    </a:p>
                  </a:txBody>
                  <a:tcPr marL="180000" marR="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0000" marR="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Итого </a:t>
                      </a:r>
                      <a:r>
                        <a:rPr lang="en" sz="14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A*/A/Q1</a:t>
                      </a:r>
                    </a:p>
                  </a:txBody>
                  <a:tcPr marL="72000" marR="36000" marT="108000" marB="10800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dirty="0"/>
                    </a:p>
                  </a:txBody>
                  <a:tcPr marL="180000" marR="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Arial"/>
                        <a:buNone/>
                      </a:pPr>
                      <a:r>
                        <a:rPr lang="ru-RU" sz="14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  <a:endParaRPr sz="14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0000" marR="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578DFF-319B-0154-341F-B09AA51E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51656"/>
            <a:ext cx="11090275" cy="724269"/>
          </a:xfrm>
        </p:spPr>
        <p:txBody>
          <a:bodyPr>
            <a:normAutofit/>
          </a:bodyPr>
          <a:lstStyle/>
          <a:p>
            <a:r>
              <a:rPr lang="ru-RU" spc="-50" dirty="0">
                <a:latin typeface="SB Sans Display Semibold"/>
                <a:cs typeface="SB Sans Display Semibold"/>
                <a:sym typeface="SB Sans Display Semibold"/>
              </a:rPr>
              <a:t>Исследования для </a:t>
            </a:r>
            <a:r>
              <a:rPr lang="en-US" spc="-50" dirty="0">
                <a:latin typeface="SB Sans Display Semibold"/>
                <a:cs typeface="SB Sans Display Semibold"/>
                <a:sym typeface="SB Sans Display Semibold"/>
              </a:rPr>
              <a:t>core</a:t>
            </a:r>
            <a:r>
              <a:rPr lang="ru-RU" spc="-50" dirty="0">
                <a:latin typeface="SB Sans Display Semibold"/>
                <a:cs typeface="SB Sans Display Semibold"/>
                <a:sym typeface="SB Sans Display Semibold"/>
              </a:rPr>
              <a:t> бизнеса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AC7DE835-8C11-834C-817B-1A3656F51E33}"/>
              </a:ext>
            </a:extLst>
          </p:cNvPr>
          <p:cNvSpPr/>
          <p:nvPr/>
        </p:nvSpPr>
        <p:spPr>
          <a:xfrm>
            <a:off x="550863" y="1325376"/>
            <a:ext cx="3817937" cy="2854738"/>
          </a:xfrm>
          <a:prstGeom prst="roundRect">
            <a:avLst>
              <a:gd name="adj" fmla="val 11175"/>
            </a:avLst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43BB0C3D-12B7-5D49-9490-AAF1E0AC7881}"/>
              </a:ext>
            </a:extLst>
          </p:cNvPr>
          <p:cNvSpPr/>
          <p:nvPr/>
        </p:nvSpPr>
        <p:spPr>
          <a:xfrm>
            <a:off x="4540080" y="1325376"/>
            <a:ext cx="3464549" cy="1289417"/>
          </a:xfrm>
          <a:prstGeom prst="roundRect">
            <a:avLst>
              <a:gd name="adj" fmla="val 23084"/>
            </a:avLst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912C5E-45C9-AB4F-8C49-CB40EA2E0C09}"/>
              </a:ext>
            </a:extLst>
          </p:cNvPr>
          <p:cNvSpPr txBox="1"/>
          <p:nvPr/>
        </p:nvSpPr>
        <p:spPr>
          <a:xfrm>
            <a:off x="534154" y="1676899"/>
            <a:ext cx="38024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Автоматизация машинного обучения: </a:t>
            </a:r>
            <a:r>
              <a:rPr lang="en-US" dirty="0">
                <a:solidFill>
                  <a:schemeClr val="accent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LAMA (</a:t>
            </a:r>
            <a:r>
              <a:rPr lang="en-US" dirty="0" err="1">
                <a:solidFill>
                  <a:schemeClr val="accent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LightAutoML</a:t>
            </a:r>
            <a:r>
              <a:rPr lang="en-US" dirty="0">
                <a:solidFill>
                  <a:schemeClr val="accent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)</a:t>
            </a: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- победитель 2024 </a:t>
            </a:r>
            <a:r>
              <a:rPr lang="en-US" dirty="0" err="1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AutoML</a:t>
            </a:r>
            <a:r>
              <a:rPr lang="en-US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Grand Prix</a:t>
            </a:r>
            <a:endParaRPr lang="ru-RU" dirty="0">
              <a:solidFill>
                <a:schemeClr val="accent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Прогнозирование: </a:t>
            </a:r>
            <a:r>
              <a:rPr lang="en-US" dirty="0" err="1">
                <a:solidFill>
                  <a:schemeClr val="accent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tsururu</a:t>
            </a:r>
            <a:endParaRPr lang="ru-RU" dirty="0">
              <a:solidFill>
                <a:schemeClr val="accent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Рекомендации: </a:t>
            </a:r>
            <a:r>
              <a:rPr lang="en-US" dirty="0" err="1">
                <a:solidFill>
                  <a:schemeClr val="accent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RePlay</a:t>
            </a:r>
            <a:endParaRPr lang="ru-RU" dirty="0">
              <a:solidFill>
                <a:schemeClr val="accent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Принятие решений: </a:t>
            </a:r>
            <a:r>
              <a:rPr lang="en-US" dirty="0" err="1">
                <a:solidFill>
                  <a:schemeClr val="accent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PyBoost</a:t>
            </a:r>
            <a:endParaRPr lang="ru-RU" dirty="0">
              <a:solidFill>
                <a:schemeClr val="accent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Распознавание эмоций: </a:t>
            </a:r>
            <a:r>
              <a:rPr lang="en-US" dirty="0" err="1">
                <a:solidFill>
                  <a:schemeClr val="accent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EmotiEffLib</a:t>
            </a:r>
            <a:endParaRPr lang="ru-RU" dirty="0">
              <a:solidFill>
                <a:schemeClr val="accent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3283DF-556B-6F4C-91A7-324B4F0F468D}"/>
              </a:ext>
            </a:extLst>
          </p:cNvPr>
          <p:cNvSpPr txBox="1"/>
          <p:nvPr/>
        </p:nvSpPr>
        <p:spPr>
          <a:xfrm>
            <a:off x="722143" y="1348302"/>
            <a:ext cx="2088923" cy="2846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4B52F"/>
              </a:buClr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6FEBA0"/>
                    </a:gs>
                  </a:gsLst>
                  <a:lin ang="2700000" scaled="0"/>
                </a:gra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en-US" dirty="0"/>
              <a:t>Supervised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69CFFF-88F8-8544-A950-4E7B6C0C143A}"/>
              </a:ext>
            </a:extLst>
          </p:cNvPr>
          <p:cNvSpPr txBox="1"/>
          <p:nvPr/>
        </p:nvSpPr>
        <p:spPr>
          <a:xfrm>
            <a:off x="4750453" y="1429779"/>
            <a:ext cx="308984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4B52F"/>
              </a:buClr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6FEBA0"/>
                    </a:gs>
                  </a:gsLst>
                  <a:lin ang="2700000" scaled="0"/>
                </a:gra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en-US" dirty="0"/>
              <a:t>Self-supervised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1AB713-0A21-AB43-818B-DB1D6CEEA135}"/>
              </a:ext>
            </a:extLst>
          </p:cNvPr>
          <p:cNvSpPr txBox="1"/>
          <p:nvPr/>
        </p:nvSpPr>
        <p:spPr>
          <a:xfrm>
            <a:off x="4700532" y="1688500"/>
            <a:ext cx="3464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Эмбеддинги</a:t>
            </a: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на последовательностях: </a:t>
            </a:r>
            <a:r>
              <a:rPr lang="en-US" dirty="0" err="1">
                <a:solidFill>
                  <a:schemeClr val="accent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pytorch-lifestream</a:t>
            </a:r>
            <a:endParaRPr lang="ru-RU" dirty="0">
              <a:solidFill>
                <a:schemeClr val="accent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8FB07AB3-FE34-934B-95BF-2FFE000EDE0B}"/>
              </a:ext>
            </a:extLst>
          </p:cNvPr>
          <p:cNvSpPr/>
          <p:nvPr/>
        </p:nvSpPr>
        <p:spPr>
          <a:xfrm>
            <a:off x="4540080" y="2767694"/>
            <a:ext cx="3464549" cy="1412420"/>
          </a:xfrm>
          <a:prstGeom prst="roundRect">
            <a:avLst>
              <a:gd name="adj" fmla="val 23084"/>
            </a:avLst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C61D46-007E-414C-931A-978888F552B6}"/>
              </a:ext>
            </a:extLst>
          </p:cNvPr>
          <p:cNvSpPr txBox="1"/>
          <p:nvPr/>
        </p:nvSpPr>
        <p:spPr>
          <a:xfrm>
            <a:off x="4726069" y="2830999"/>
            <a:ext cx="257385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4B52F"/>
              </a:buClr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6FEBA0"/>
                    </a:gs>
                  </a:gsLst>
                  <a:lin ang="2700000" scaled="0"/>
                </a:gra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en-US" dirty="0"/>
              <a:t>Social applications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493BF8-A7C0-384A-8B73-8C6285E2CDF5}"/>
              </a:ext>
            </a:extLst>
          </p:cNvPr>
          <p:cNvSpPr txBox="1"/>
          <p:nvPr/>
        </p:nvSpPr>
        <p:spPr>
          <a:xfrm>
            <a:off x="4700532" y="3141839"/>
            <a:ext cx="3464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ИИ в медицине</a:t>
            </a:r>
            <a:r>
              <a:rPr lang="en-US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: </a:t>
            </a:r>
            <a:r>
              <a:rPr lang="en-US" dirty="0" err="1">
                <a:solidFill>
                  <a:schemeClr val="accent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GigaDoc</a:t>
            </a:r>
            <a:endParaRPr lang="en-US" dirty="0">
              <a:solidFill>
                <a:schemeClr val="accent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ИИ в образовании</a:t>
            </a:r>
            <a:r>
              <a:rPr lang="en-US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: </a:t>
            </a:r>
            <a:r>
              <a:rPr lang="en-US" dirty="0">
                <a:solidFill>
                  <a:schemeClr val="accent1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AI-tutor</a:t>
            </a:r>
            <a:endParaRPr lang="ru-RU" dirty="0">
              <a:solidFill>
                <a:schemeClr val="accent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chemeClr val="accent1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39" name="Скругленный прямоугольник 38">
            <a:extLst>
              <a:ext uri="{FF2B5EF4-FFF2-40B4-BE49-F238E27FC236}">
                <a16:creationId xmlns:a16="http://schemas.microsoft.com/office/drawing/2014/main" id="{E27B44D1-0FDB-304D-A8BD-991F79901673}"/>
              </a:ext>
            </a:extLst>
          </p:cNvPr>
          <p:cNvSpPr/>
          <p:nvPr/>
        </p:nvSpPr>
        <p:spPr>
          <a:xfrm>
            <a:off x="8386284" y="1325377"/>
            <a:ext cx="3607562" cy="2854737"/>
          </a:xfrm>
          <a:prstGeom prst="roundRect">
            <a:avLst>
              <a:gd name="adj" fmla="val 9220"/>
            </a:avLst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6CB1BB-CC67-8943-A433-00EEA3C940B0}"/>
              </a:ext>
            </a:extLst>
          </p:cNvPr>
          <p:cNvSpPr txBox="1"/>
          <p:nvPr/>
        </p:nvSpPr>
        <p:spPr>
          <a:xfrm>
            <a:off x="8557689" y="2079818"/>
            <a:ext cx="34645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Фундаментальные модели структурированных данных</a:t>
            </a:r>
            <a:endParaRPr lang="en-US" dirty="0">
              <a:solidFill>
                <a:srgbClr val="FFFFFF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Факт-чекинг</a:t>
            </a:r>
            <a:endParaRPr lang="en-US" dirty="0">
              <a:solidFill>
                <a:srgbClr val="FFFFFF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AI Data Scientist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Разработка </a:t>
            </a:r>
            <a:r>
              <a:rPr lang="ru-RU" dirty="0" err="1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мульти-агентных</a:t>
            </a:r>
            <a:r>
              <a:rPr lang="ru-RU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 систем</a:t>
            </a:r>
            <a:endParaRPr lang="en-US" dirty="0">
              <a:solidFill>
                <a:srgbClr val="FFFFFF"/>
              </a:solidFill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661D-71BB-BE4E-AFDE-CF28975423A2}"/>
              </a:ext>
            </a:extLst>
          </p:cNvPr>
          <p:cNvSpPr txBox="1"/>
          <p:nvPr/>
        </p:nvSpPr>
        <p:spPr>
          <a:xfrm>
            <a:off x="8653428" y="1574627"/>
            <a:ext cx="2088923" cy="2846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>
                <a:srgbClr val="04B52F"/>
              </a:buClr>
              <a:buSzTx/>
              <a:buFontTx/>
              <a:buNone/>
              <a:tabLst/>
              <a:defRPr kumimoji="0" sz="2000" b="1" u="none" strike="noStrike" cap="none" spc="0" normalizeH="0" baseline="0">
                <a:ln>
                  <a:noFill/>
                </a:ln>
                <a:gradFill>
                  <a:gsLst>
                    <a:gs pos="100000">
                      <a:srgbClr val="107F8C">
                        <a:lumMod val="93000"/>
                        <a:lumOff val="7000"/>
                      </a:srgbClr>
                    </a:gs>
                    <a:gs pos="28000">
                      <a:srgbClr val="6FEBA0"/>
                    </a:gs>
                  </a:gsLst>
                  <a:lin ang="2700000" scaled="0"/>
                </a:gradFill>
                <a:effectLst/>
                <a:uLnTx/>
                <a:uFillTx/>
                <a:latin typeface="SB Sans Display Semibold" panose="020B0503040504020204" pitchFamily="34" charset="0"/>
                <a:cs typeface="SB Sans Display Semibold" panose="020B0503040504020204" pitchFamily="34" charset="0"/>
              </a:defRPr>
            </a:lvl1pPr>
          </a:lstStyle>
          <a:p>
            <a:r>
              <a:rPr lang="en-US" dirty="0" err="1"/>
              <a:t>GenAI</a:t>
            </a:r>
            <a:endParaRPr lang="ru-RU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208E97-38F4-6541-BAC8-22A1ED409FBC}"/>
              </a:ext>
            </a:extLst>
          </p:cNvPr>
          <p:cNvSpPr txBox="1"/>
          <p:nvPr/>
        </p:nvSpPr>
        <p:spPr>
          <a:xfrm>
            <a:off x="722143" y="5768350"/>
            <a:ext cx="1654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sequence</a:t>
            </a:r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898CFD-E777-9243-A295-3C72725C4EEC}"/>
              </a:ext>
            </a:extLst>
          </p:cNvPr>
          <p:cNvSpPr txBox="1"/>
          <p:nvPr/>
        </p:nvSpPr>
        <p:spPr>
          <a:xfrm>
            <a:off x="2917118" y="5761597"/>
            <a:ext cx="1654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tabular</a:t>
            </a:r>
            <a:endParaRPr lang="ru-R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419DFC-60D7-A34A-A772-041965897EE8}"/>
              </a:ext>
            </a:extLst>
          </p:cNvPr>
          <p:cNvSpPr txBox="1"/>
          <p:nvPr/>
        </p:nvSpPr>
        <p:spPr>
          <a:xfrm>
            <a:off x="4540080" y="5629850"/>
            <a:ext cx="2634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NLP 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(call center dialogues)</a:t>
            </a:r>
            <a:endParaRPr lang="ru-R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75205B-630B-754E-9E0E-9097D1C59453}"/>
              </a:ext>
            </a:extLst>
          </p:cNvPr>
          <p:cNvSpPr txBox="1"/>
          <p:nvPr/>
        </p:nvSpPr>
        <p:spPr>
          <a:xfrm>
            <a:off x="7247784" y="5612573"/>
            <a:ext cx="2010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time series, event sequence</a:t>
            </a:r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16833D-653E-3443-812B-BF652EF48253}"/>
              </a:ext>
            </a:extLst>
          </p:cNvPr>
          <p:cNvSpPr txBox="1"/>
          <p:nvPr/>
        </p:nvSpPr>
        <p:spPr>
          <a:xfrm>
            <a:off x="9201349" y="5635194"/>
            <a:ext cx="2792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graphs, 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knowledge graphs</a:t>
            </a:r>
            <a:endParaRPr lang="ru-RU" dirty="0"/>
          </a:p>
        </p:txBody>
      </p:sp>
      <p:pic>
        <p:nvPicPr>
          <p:cNvPr id="21510" name="Picture 6" descr="Line graph - Free business and finance icons">
            <a:extLst>
              <a:ext uri="{FF2B5EF4-FFF2-40B4-BE49-F238E27FC236}">
                <a16:creationId xmlns:a16="http://schemas.microsoft.com/office/drawing/2014/main" id="{D8962FE1-26A3-544F-ABD5-2F0E10257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72" y="4605225"/>
            <a:ext cx="1026941" cy="102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KGTK: Tools for Creating and Exploiting Large Knowledge Graphs, The Web  Conference 2022 Tutorial">
            <a:extLst>
              <a:ext uri="{FF2B5EF4-FFF2-40B4-BE49-F238E27FC236}">
                <a16:creationId xmlns:a16="http://schemas.microsoft.com/office/drawing/2014/main" id="{2364EB23-26CB-9141-A82C-E7C383C8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013" y="4694599"/>
            <a:ext cx="848193" cy="84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Text to speech - Download free icons">
            <a:extLst>
              <a:ext uri="{FF2B5EF4-FFF2-40B4-BE49-F238E27FC236}">
                <a16:creationId xmlns:a16="http://schemas.microsoft.com/office/drawing/2014/main" id="{989E5081-1FC7-B942-8507-007AC56B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569" y="4670504"/>
            <a:ext cx="896382" cy="89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4" name="Picture 30" descr="Tables, tablet, database, grid, copy, data, columns icon - Download on  Iconfinder">
            <a:extLst>
              <a:ext uri="{FF2B5EF4-FFF2-40B4-BE49-F238E27FC236}">
                <a16:creationId xmlns:a16="http://schemas.microsoft.com/office/drawing/2014/main" id="{19B49C11-5763-6145-AC5B-0CB426BF3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200" y="4518199"/>
            <a:ext cx="1200992" cy="12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40" name="Picture 36" descr="Sequence Icons &amp; Symbols">
            <a:extLst>
              <a:ext uri="{FF2B5EF4-FFF2-40B4-BE49-F238E27FC236}">
                <a16:creationId xmlns:a16="http://schemas.microsoft.com/office/drawing/2014/main" id="{C6A13710-0B6E-9E4B-ACAC-3211DD3B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43" y="4596855"/>
            <a:ext cx="1043680" cy="104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E02DBDE3-0224-2946-AD88-90CE5941DD23}"/>
              </a:ext>
            </a:extLst>
          </p:cNvPr>
          <p:cNvSpPr txBox="1">
            <a:spLocks/>
          </p:cNvSpPr>
          <p:nvPr/>
        </p:nvSpPr>
        <p:spPr>
          <a:xfrm>
            <a:off x="9130248" y="6464171"/>
            <a:ext cx="2700338" cy="196131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55AE76-3455-BB43-9A2A-47B0130C3DA6}" type="slidenum">
              <a:rPr kumimoji="0" lang="x-none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x-none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44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8">
            <a:extLst>
              <a:ext uri="{FF2B5EF4-FFF2-40B4-BE49-F238E27FC236}">
                <a16:creationId xmlns:a16="http://schemas.microsoft.com/office/drawing/2014/main" id="{9827CF38-A131-1E38-AB26-FCAB82017D03}"/>
              </a:ext>
            </a:extLst>
          </p:cNvPr>
          <p:cNvSpPr/>
          <p:nvPr/>
        </p:nvSpPr>
        <p:spPr>
          <a:xfrm>
            <a:off x="4133381" y="2396836"/>
            <a:ext cx="4312047" cy="3977460"/>
          </a:xfrm>
          <a:prstGeom prst="roundRect">
            <a:avLst>
              <a:gd name="adj" fmla="val 9623"/>
            </a:avLst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lt1"/>
              </a:solidFill>
              <a:sym typeface="Arial" panose="020B0604020202020204"/>
            </a:endParaRPr>
          </a:p>
        </p:txBody>
      </p:sp>
      <p:sp>
        <p:nvSpPr>
          <p:cNvPr id="20" name="Скругленный прямоугольник 8">
            <a:extLst>
              <a:ext uri="{FF2B5EF4-FFF2-40B4-BE49-F238E27FC236}">
                <a16:creationId xmlns:a16="http://schemas.microsoft.com/office/drawing/2014/main" id="{F2C688B9-7B78-9C10-0E37-1A62BC8232D7}"/>
              </a:ext>
            </a:extLst>
          </p:cNvPr>
          <p:cNvSpPr/>
          <p:nvPr/>
        </p:nvSpPr>
        <p:spPr>
          <a:xfrm>
            <a:off x="434695" y="2396836"/>
            <a:ext cx="3499453" cy="3977460"/>
          </a:xfrm>
          <a:prstGeom prst="roundRect">
            <a:avLst>
              <a:gd name="adj" fmla="val 9623"/>
            </a:avLst>
          </a:prstGeom>
          <a:solidFill>
            <a:schemeClr val="accent1">
              <a:lumMod val="40000"/>
              <a:lumOff val="6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lt1"/>
              </a:solidFill>
              <a:sym typeface="Arial" panose="020B0604020202020204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BA5534-D9B6-07CB-9C4F-78603DB6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</a:t>
            </a:r>
            <a:r>
              <a:rPr lang="en-US" dirty="0"/>
              <a:t>Py-Boost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BD72F-DC67-BA0A-879A-AD172B22AB3F}"/>
              </a:ext>
            </a:extLst>
          </p:cNvPr>
          <p:cNvSpPr txBox="1"/>
          <p:nvPr/>
        </p:nvSpPr>
        <p:spPr>
          <a:xfrm>
            <a:off x="550862" y="988812"/>
            <a:ext cx="8455400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F8190">
                    <a:lumMod val="60000"/>
                    <a:lumOff val="40000"/>
                  </a:srgbClr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SketchBoost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8190">
                    <a:lumMod val="60000"/>
                    <a:lumOff val="40000"/>
                  </a:srgbClr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F8190">
                    <a:lumMod val="60000"/>
                    <a:lumOff val="40000"/>
                  </a:srgbClr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 -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алгоритм для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клиентоориентированного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 </a:t>
            </a:r>
            <a:r>
              <a:rPr kumimoji="0" lang="ru-RU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кампейнинга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NeurIPS’22 (A*)</a:t>
            </a:r>
            <a:endParaRPr kumimoji="0" lang="ru-RU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B Sans Display Semibold"/>
              <a:ea typeface="+mn-ea"/>
              <a:cs typeface="SB Sans Display Light" panose="020B030304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F98AA-7680-E884-2F69-967FEF27C622}"/>
              </a:ext>
            </a:extLst>
          </p:cNvPr>
          <p:cNvSpPr txBox="1"/>
          <p:nvPr/>
        </p:nvSpPr>
        <p:spPr>
          <a:xfrm>
            <a:off x="550862" y="3476012"/>
            <a:ext cx="2335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+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4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п.п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.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Gini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364256"/>
              </a:solidFill>
              <a:effectLst/>
              <a:uLnTx/>
              <a:uFillTx/>
              <a:latin typeface="SB Sans Display Semibold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963E6B-FE14-7319-8137-CEDCD6A4C8E8}"/>
              </a:ext>
            </a:extLst>
          </p:cNvPr>
          <p:cNvSpPr txBox="1"/>
          <p:nvPr/>
        </p:nvSpPr>
        <p:spPr>
          <a:xfrm>
            <a:off x="567876" y="4810237"/>
            <a:ext cx="2089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+3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п.п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. </a:t>
            </a:r>
            <a:r>
              <a:rPr kumimoji="0" lang="e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CR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364256"/>
              </a:solidFill>
              <a:effectLst/>
              <a:uLnTx/>
              <a:uFillTx/>
              <a:latin typeface="SB Sans Display Semibold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F77497-E90C-84D2-BF53-84FF0A05D3FD}"/>
              </a:ext>
            </a:extLst>
          </p:cNvPr>
          <p:cNvSpPr txBox="1"/>
          <p:nvPr/>
        </p:nvSpPr>
        <p:spPr>
          <a:xfrm>
            <a:off x="550862" y="5385963"/>
            <a:ext cx="2949497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Пилот в </a:t>
            </a:r>
            <a:r>
              <a:rPr kumimoji="0" lang="ru-RU" sz="160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кампейнинге</a:t>
            </a:r>
            <a:endParaRPr kumimoji="0" lang="ru-RU" sz="1600" u="none" strike="noStrike" kern="1200" cap="none" spc="0" normalizeH="0" baseline="0" noProof="0" dirty="0">
              <a:ln>
                <a:noFill/>
              </a:ln>
              <a:solidFill>
                <a:srgbClr val="364256"/>
              </a:solidFill>
              <a:effectLst/>
              <a:uLnTx/>
              <a:uFillTx/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FC1BF-A196-7263-AC26-F92DFE666891}"/>
              </a:ext>
            </a:extLst>
          </p:cNvPr>
          <p:cNvSpPr txBox="1"/>
          <p:nvPr/>
        </p:nvSpPr>
        <p:spPr>
          <a:xfrm>
            <a:off x="567875" y="2640646"/>
            <a:ext cx="3339599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Превосходство </a:t>
            </a:r>
            <a:r>
              <a:rPr kumimoji="0" lang="en" sz="1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SketchBoost </a:t>
            </a: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против классического подхода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EC8732-3D7A-7E40-9FD6-4A72821507A6}"/>
              </a:ext>
            </a:extLst>
          </p:cNvPr>
          <p:cNvSpPr txBox="1"/>
          <p:nvPr/>
        </p:nvSpPr>
        <p:spPr>
          <a:xfrm>
            <a:off x="550862" y="4049597"/>
            <a:ext cx="2335172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На ретро данных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СБОЛ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.</a:t>
            </a:r>
            <a:r>
              <a:rPr kumimoji="0" lang="ru-RU" sz="1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rPr>
              <a:t>про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24293-0C39-8AA0-DBA0-E5E66889E815}"/>
              </a:ext>
            </a:extLst>
          </p:cNvPr>
          <p:cNvSpPr txBox="1"/>
          <p:nvPr/>
        </p:nvSpPr>
        <p:spPr>
          <a:xfrm>
            <a:off x="4280754" y="2644624"/>
            <a:ext cx="5581290" cy="541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Внедрение в </a:t>
            </a:r>
            <a:r>
              <a:rPr lang="ru-RU" dirty="0" err="1"/>
              <a:t>пром</a:t>
            </a:r>
            <a:r>
              <a:rPr lang="ru-RU" dirty="0"/>
              <a:t> </a:t>
            </a:r>
            <a:r>
              <a:rPr lang="ru-RU" dirty="0" err="1"/>
              <a:t>СБОЛ.Про</a:t>
            </a:r>
            <a:r>
              <a:rPr lang="ru-RU" dirty="0"/>
              <a:t> (ВСП) – </a:t>
            </a:r>
          </a:p>
          <a:p>
            <a:r>
              <a:rPr lang="ru-RU" dirty="0"/>
              <a:t>замена топ-16 моделей на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B5594-055F-27F9-054F-625BD7D219DD}"/>
              </a:ext>
            </a:extLst>
          </p:cNvPr>
          <p:cNvSpPr txBox="1"/>
          <p:nvPr/>
        </p:nvSpPr>
        <p:spPr>
          <a:xfrm>
            <a:off x="4324711" y="3528029"/>
            <a:ext cx="1986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+1%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CR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364256"/>
              </a:solidFill>
              <a:effectLst/>
              <a:uLnTx/>
              <a:uFillTx/>
              <a:latin typeface="SB Sans Display Semibold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BB99F-030E-1253-A308-4FF80BFB0CCA}"/>
              </a:ext>
            </a:extLst>
          </p:cNvPr>
          <p:cNvSpPr txBox="1"/>
          <p:nvPr/>
        </p:nvSpPr>
        <p:spPr>
          <a:xfrm>
            <a:off x="4334464" y="4781691"/>
            <a:ext cx="1857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В 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16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 раз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364256"/>
              </a:solidFill>
              <a:effectLst/>
              <a:uLnTx/>
              <a:uFillTx/>
              <a:latin typeface="SB Sans Display Semibold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23275-82F2-DF83-7FAB-13BC7480C11B}"/>
              </a:ext>
            </a:extLst>
          </p:cNvPr>
          <p:cNvSpPr txBox="1"/>
          <p:nvPr/>
        </p:nvSpPr>
        <p:spPr>
          <a:xfrm>
            <a:off x="4341792" y="5356052"/>
            <a:ext cx="1541316" cy="76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Снижение нагрузки на сервис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D98773-10C8-5640-ACB9-8099C52D4759}"/>
              </a:ext>
            </a:extLst>
          </p:cNvPr>
          <p:cNvSpPr txBox="1"/>
          <p:nvPr/>
        </p:nvSpPr>
        <p:spPr>
          <a:xfrm>
            <a:off x="4341791" y="4106415"/>
            <a:ext cx="2147915" cy="32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Рост конверсии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D0A99-5CEC-C8EF-0F56-959F61B51CE7}"/>
              </a:ext>
            </a:extLst>
          </p:cNvPr>
          <p:cNvSpPr txBox="1"/>
          <p:nvPr/>
        </p:nvSpPr>
        <p:spPr>
          <a:xfrm>
            <a:off x="8049199" y="616544"/>
            <a:ext cx="3807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М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одель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 на базе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Py-Boost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признана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SOTA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SB Sans Display Light" panose="020B0303040504020204" pitchFamily="34" charset="0"/>
              </a:rPr>
              <a:t>УМР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82259632-91A8-B980-71A1-C0ABC7BD5A5D}"/>
              </a:ext>
            </a:extLst>
          </p:cNvPr>
          <p:cNvGrpSpPr/>
          <p:nvPr/>
        </p:nvGrpSpPr>
        <p:grpSpPr>
          <a:xfrm>
            <a:off x="9006262" y="3100457"/>
            <a:ext cx="2850021" cy="3770243"/>
            <a:chOff x="8537340" y="3087757"/>
            <a:chExt cx="2850021" cy="3770243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CCF83FF0-0FB1-830C-087E-604BEE01986F}"/>
                </a:ext>
              </a:extLst>
            </p:cNvPr>
            <p:cNvGrpSpPr/>
            <p:nvPr/>
          </p:nvGrpSpPr>
          <p:grpSpPr>
            <a:xfrm>
              <a:off x="8537340" y="3087757"/>
              <a:ext cx="2850021" cy="3770243"/>
              <a:chOff x="8791117" y="3087756"/>
              <a:chExt cx="2850021" cy="3770243"/>
            </a:xfrm>
          </p:grpSpPr>
          <p:sp>
            <p:nvSpPr>
              <p:cNvPr id="26" name="Прямоугольник с двумя скругленными соседними углами 25">
                <a:extLst>
                  <a:ext uri="{FF2B5EF4-FFF2-40B4-BE49-F238E27FC236}">
                    <a16:creationId xmlns:a16="http://schemas.microsoft.com/office/drawing/2014/main" id="{EE0DCF48-523F-D6F3-2EF3-E140FA47124A}"/>
                  </a:ext>
                </a:extLst>
              </p:cNvPr>
              <p:cNvSpPr/>
              <p:nvPr/>
            </p:nvSpPr>
            <p:spPr>
              <a:xfrm>
                <a:off x="8906755" y="3162720"/>
                <a:ext cx="2644037" cy="3685284"/>
              </a:xfrm>
              <a:prstGeom prst="round2Same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B Sans Text"/>
                  <a:ea typeface="+mn-ea"/>
                  <a:cs typeface="+mn-cs"/>
                </a:endParaRPr>
              </a:p>
            </p:txBody>
          </p:sp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BD0BE350-1D18-9D80-7D56-18A7B8CE53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91117" y="3087756"/>
                <a:ext cx="2850021" cy="3770243"/>
              </a:xfrm>
              <a:prstGeom prst="rect">
                <a:avLst/>
              </a:prstGeom>
            </p:spPr>
          </p:pic>
        </p:grp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B330BC9E-3C2C-295A-592A-DC5A904B0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487" y="3709620"/>
              <a:ext cx="2487616" cy="851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5CB33193-CC39-2B4B-CD35-8283C2EFD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981" y="4564713"/>
              <a:ext cx="2494629" cy="893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2C468B56-3A04-9606-AE51-304D99080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981" y="5439533"/>
              <a:ext cx="2494629" cy="897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259F28E-CA94-CE65-5FC4-346163C1D8D8}"/>
              </a:ext>
            </a:extLst>
          </p:cNvPr>
          <p:cNvSpPr txBox="1"/>
          <p:nvPr/>
        </p:nvSpPr>
        <p:spPr>
          <a:xfrm>
            <a:off x="6094428" y="4781691"/>
            <a:ext cx="1857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В </a:t>
            </a: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2-3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 Semibold"/>
                <a:ea typeface="+mn-ea"/>
                <a:cs typeface="+mn-cs"/>
              </a:rPr>
              <a:t> раза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364256"/>
              </a:solidFill>
              <a:effectLst/>
              <a:uLnTx/>
              <a:uFillTx/>
              <a:latin typeface="SB Sans Display Semibold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A3EDB-2CA5-B420-2690-FDF537169A8C}"/>
              </a:ext>
            </a:extLst>
          </p:cNvPr>
          <p:cNvSpPr txBox="1"/>
          <p:nvPr/>
        </p:nvSpPr>
        <p:spPr>
          <a:xfrm>
            <a:off x="6132728" y="5356052"/>
            <a:ext cx="1900512" cy="763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B Sans Display" panose="020B0503040504020204" pitchFamily="34" charset="0"/>
                <a:cs typeface="SB Sans Display" panose="020B0503040504020204" pitchFamily="34" charset="0"/>
              </a:defRPr>
            </a:lvl1pPr>
          </a:lstStyle>
          <a:p>
            <a:r>
              <a:rPr lang="ru-RU" dirty="0"/>
              <a:t>Экономия трудозатрат на разработку</a:t>
            </a:r>
          </a:p>
        </p:txBody>
      </p:sp>
    </p:spTree>
    <p:extLst>
      <p:ext uri="{BB962C8B-B14F-4D97-AF65-F5344CB8AC3E}">
        <p14:creationId xmlns:p14="http://schemas.microsoft.com/office/powerpoint/2010/main" val="2563810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6"/>
          <p:cNvSpPr txBox="1">
            <a:spLocks noGrp="1"/>
          </p:cNvSpPr>
          <p:nvPr>
            <p:ph type="title"/>
          </p:nvPr>
        </p:nvSpPr>
        <p:spPr>
          <a:xfrm>
            <a:off x="1178000" y="1989150"/>
            <a:ext cx="10146900" cy="2448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ru-RU" sz="4400" dirty="0"/>
              <a:t>Последовательности событийных данных</a:t>
            </a:r>
            <a:endParaRPr sz="44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jHlbiUMPPHe0Fvg7TbT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T_anPGgkmbI_a1UNEHyO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T_anPGgkmbI_a1UNEHy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jHlbiUMPPHe0Fvg7TbT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jHlbiUMPPHe0Fvg7TbT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jHlbiUMPPHe0Fvg7TbT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jHlbiUMPPHe0Fvg7TbT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jHlbiUMPPHe0Fvg7TbT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jHlbiUMPPHe0Fvg7TbT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jHlbiUMPPHe0Fvg7TbT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jHlbiUMPPHe0Fvg7TbTw"/>
</p:tagLst>
</file>

<file path=ppt/theme/theme1.xml><?xml version="1.0" encoding="utf-8"?>
<a:theme xmlns:a="http://schemas.openxmlformats.org/drawingml/2006/main" name="1_Тема Office">
  <a:themeElements>
    <a:clrScheme name="Пользовательские 3">
      <a:dk1>
        <a:srgbClr val="364256"/>
      </a:dk1>
      <a:lt1>
        <a:srgbClr val="FFFFFF"/>
      </a:lt1>
      <a:dk2>
        <a:srgbClr val="364256"/>
      </a:dk2>
      <a:lt2>
        <a:srgbClr val="FEFFFF"/>
      </a:lt2>
      <a:accent1>
        <a:srgbClr val="48EDAD"/>
      </a:accent1>
      <a:accent2>
        <a:srgbClr val="2BC4B6"/>
      </a:accent2>
      <a:accent3>
        <a:srgbClr val="15AABC"/>
      </a:accent3>
      <a:accent4>
        <a:srgbClr val="0F8190"/>
      </a:accent4>
      <a:accent5>
        <a:srgbClr val="662D9F"/>
      </a:accent5>
      <a:accent6>
        <a:srgbClr val="F8A61A"/>
      </a:accent6>
      <a:hlink>
        <a:srgbClr val="FEFFFF"/>
      </a:hlink>
      <a:folHlink>
        <a:srgbClr val="48EDAD"/>
      </a:folHlink>
    </a:clrScheme>
    <a:fontScheme name="SB Fonts">
      <a:majorFont>
        <a:latin typeface="SB Sans Display Semibold"/>
        <a:ea typeface=""/>
        <a:cs typeface=""/>
      </a:majorFont>
      <a:minorFont>
        <a:latin typeface="SB San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Тема Office">
  <a:themeElements>
    <a:clrScheme name="Пользовательские 6">
      <a:dk1>
        <a:srgbClr val="364256"/>
      </a:dk1>
      <a:lt1>
        <a:srgbClr val="FEFFFF"/>
      </a:lt1>
      <a:dk2>
        <a:srgbClr val="364256"/>
      </a:dk2>
      <a:lt2>
        <a:srgbClr val="FEFFFF"/>
      </a:lt2>
      <a:accent1>
        <a:srgbClr val="1DCE41"/>
      </a:accent1>
      <a:accent2>
        <a:srgbClr val="33C7D5"/>
      </a:accent2>
      <a:accent3>
        <a:srgbClr val="15AABC"/>
      </a:accent3>
      <a:accent4>
        <a:srgbClr val="23DF6E"/>
      </a:accent4>
      <a:accent5>
        <a:srgbClr val="662D9F"/>
      </a:accent5>
      <a:accent6>
        <a:srgbClr val="F8A61A"/>
      </a:accent6>
      <a:hlink>
        <a:srgbClr val="1DCE41"/>
      </a:hlink>
      <a:folHlink>
        <a:srgbClr val="33C7D5"/>
      </a:folHlink>
    </a:clrScheme>
    <a:fontScheme name="SB Fonts">
      <a:majorFont>
        <a:latin typeface="SB Sans Display Semibold"/>
        <a:ea typeface=""/>
        <a:cs typeface=""/>
      </a:majorFont>
      <a:minorFont>
        <a:latin typeface="SB San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Тема Office">
  <a:themeElements>
    <a:clrScheme name="Пользовательские 6">
      <a:dk1>
        <a:srgbClr val="364256"/>
      </a:dk1>
      <a:lt1>
        <a:srgbClr val="FEFFFF"/>
      </a:lt1>
      <a:dk2>
        <a:srgbClr val="364256"/>
      </a:dk2>
      <a:lt2>
        <a:srgbClr val="FEFFFF"/>
      </a:lt2>
      <a:accent1>
        <a:srgbClr val="1DCE41"/>
      </a:accent1>
      <a:accent2>
        <a:srgbClr val="33C7D5"/>
      </a:accent2>
      <a:accent3>
        <a:srgbClr val="15AABC"/>
      </a:accent3>
      <a:accent4>
        <a:srgbClr val="23DF6E"/>
      </a:accent4>
      <a:accent5>
        <a:srgbClr val="662D9F"/>
      </a:accent5>
      <a:accent6>
        <a:srgbClr val="F8A61A"/>
      </a:accent6>
      <a:hlink>
        <a:srgbClr val="1DCE41"/>
      </a:hlink>
      <a:folHlink>
        <a:srgbClr val="33C7D5"/>
      </a:folHlink>
    </a:clrScheme>
    <a:fontScheme name="SB Fonts">
      <a:majorFont>
        <a:latin typeface="SB Sans Display Semibold"/>
        <a:ea typeface=""/>
        <a:cs typeface=""/>
      </a:majorFont>
      <a:minorFont>
        <a:latin typeface="SB San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Тема Office">
  <a:themeElements>
    <a:clrScheme name="Пользовательские 6">
      <a:dk1>
        <a:srgbClr val="364256"/>
      </a:dk1>
      <a:lt1>
        <a:srgbClr val="FEFFFF"/>
      </a:lt1>
      <a:dk2>
        <a:srgbClr val="364256"/>
      </a:dk2>
      <a:lt2>
        <a:srgbClr val="FEFFFF"/>
      </a:lt2>
      <a:accent1>
        <a:srgbClr val="1DCE41"/>
      </a:accent1>
      <a:accent2>
        <a:srgbClr val="33C7D5"/>
      </a:accent2>
      <a:accent3>
        <a:srgbClr val="15AABC"/>
      </a:accent3>
      <a:accent4>
        <a:srgbClr val="23DF6E"/>
      </a:accent4>
      <a:accent5>
        <a:srgbClr val="662D9F"/>
      </a:accent5>
      <a:accent6>
        <a:srgbClr val="F8A61A"/>
      </a:accent6>
      <a:hlink>
        <a:srgbClr val="1DCE41"/>
      </a:hlink>
      <a:folHlink>
        <a:srgbClr val="33C7D5"/>
      </a:folHlink>
    </a:clrScheme>
    <a:fontScheme name="SB Fonts">
      <a:majorFont>
        <a:latin typeface="SB Sans Display Semibold"/>
        <a:ea typeface=""/>
        <a:cs typeface=""/>
      </a:majorFont>
      <a:minorFont>
        <a:latin typeface="SB San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25813</TotalTime>
  <Words>2775</Words>
  <Application>Microsoft Macintosh PowerPoint</Application>
  <PresentationFormat>Широкоэкранный</PresentationFormat>
  <Paragraphs>602</Paragraphs>
  <Slides>52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52</vt:i4>
      </vt:variant>
    </vt:vector>
  </HeadingPairs>
  <TitlesOfParts>
    <vt:vector size="68" baseType="lpstr">
      <vt:lpstr>Arial</vt:lpstr>
      <vt:lpstr>SB Sans Text</vt:lpstr>
      <vt:lpstr>SB Sans Display</vt:lpstr>
      <vt:lpstr>SB Sans Text (Основной текст)</vt:lpstr>
      <vt:lpstr>SBSansDisplay</vt:lpstr>
      <vt:lpstr>SB Sans Display Medium</vt:lpstr>
      <vt:lpstr>SB Sans Display Semibold</vt:lpstr>
      <vt:lpstr>Roboto</vt:lpstr>
      <vt:lpstr>Calibri</vt:lpstr>
      <vt:lpstr>Системный шрифт, обычный</vt:lpstr>
      <vt:lpstr>Play</vt:lpstr>
      <vt:lpstr>Trebuchet MS</vt:lpstr>
      <vt:lpstr>1_Тема Office</vt:lpstr>
      <vt:lpstr>3_Тема Office</vt:lpstr>
      <vt:lpstr>4_Тема Office</vt:lpstr>
      <vt:lpstr>5_Тема Office</vt:lpstr>
      <vt:lpstr>На стыке бизнеса и науки: опыт Sber AI Lab</vt:lpstr>
      <vt:lpstr>Презентация PowerPoint</vt:lpstr>
      <vt:lpstr>План</vt:lpstr>
      <vt:lpstr>Sber AI Lab - соединяем науку и бизнес</vt:lpstr>
      <vt:lpstr>Организация коллабораций RnD подразделений</vt:lpstr>
      <vt:lpstr>Научно-технологический имидж Сбера</vt:lpstr>
      <vt:lpstr>Исследования для core бизнеса</vt:lpstr>
      <vt:lpstr>Пример: Py-Boost</vt:lpstr>
      <vt:lpstr>Последовательности событийных данных</vt:lpstr>
      <vt:lpstr>Event sequence</vt:lpstr>
      <vt:lpstr>Сравнение с табличными данными</vt:lpstr>
      <vt:lpstr>Сравнение с временными рядами</vt:lpstr>
      <vt:lpstr>Связь с другими доменами</vt:lpstr>
      <vt:lpstr>Пример: retail</vt:lpstr>
      <vt:lpstr>Пример: медицина</vt:lpstr>
      <vt:lpstr>Пример: банки</vt:lpstr>
      <vt:lpstr>Транзакционные данные – пример</vt:lpstr>
      <vt:lpstr>Основные задачи</vt:lpstr>
      <vt:lpstr>Пример: прогнозирование</vt:lpstr>
      <vt:lpstr>Последовательность транзакций в нейронной сети</vt:lpstr>
      <vt:lpstr>Создание универсальной модели на большом объеме неразмеченных данных</vt:lpstr>
      <vt:lpstr>Пример: извлечение признаков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LLM и последовательности событий</vt:lpstr>
      <vt:lpstr>ESQA: Event Sequences Question Answering (1)</vt:lpstr>
      <vt:lpstr>ESQA (2)</vt:lpstr>
      <vt:lpstr>ESQA (3)</vt:lpstr>
      <vt:lpstr>LLM4ES: LLM for Event Sequences (1) Адаптация LLM для извлечения эмбедингов пользователей</vt:lpstr>
      <vt:lpstr>LLM4ES (2) Результаты экспериментов</vt:lpstr>
      <vt:lpstr>LATTE: Learning Aligned Transactions and Textual Embeddings (1)</vt:lpstr>
      <vt:lpstr>LATTE (2)</vt:lpstr>
      <vt:lpstr>LATTE (3)</vt:lpstr>
      <vt:lpstr>LATTE (4)</vt:lpstr>
      <vt:lpstr>Выводы</vt:lpstr>
      <vt:lpstr>Рекомендательные системы</vt:lpstr>
      <vt:lpstr>LLM-KT: трансфер знаний LLM</vt:lpstr>
      <vt:lpstr>Последовательные рекомендации</vt:lpstr>
      <vt:lpstr>eSASRec: модульные модификации SASRec</vt:lpstr>
      <vt:lpstr>Мульти-агентные системы</vt:lpstr>
      <vt:lpstr>LLM-based agent</vt:lpstr>
      <vt:lpstr>Мультиагентная колаборация</vt:lpstr>
      <vt:lpstr>Презентация PowerPoint</vt:lpstr>
      <vt:lpstr>Эмоциональный ИИ</vt:lpstr>
      <vt:lpstr>Презентация PowerPoint</vt:lpstr>
      <vt:lpstr>3MD-Bench: мультиагентный бенчмарк в медицине</vt:lpstr>
      <vt:lpstr>Научные достижения не всегда приносят бизнес-эффект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Савченко Андрей Владимирович</cp:lastModifiedBy>
  <cp:revision>451</cp:revision>
  <dcterms:created xsi:type="dcterms:W3CDTF">2023-06-28T12:37:26Z</dcterms:created>
  <dcterms:modified xsi:type="dcterms:W3CDTF">2025-10-06T12:55:01Z</dcterms:modified>
</cp:coreProperties>
</file>